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39"/>
  </p:notesMasterIdLst>
  <p:handoutMasterIdLst>
    <p:handoutMasterId r:id="rId40"/>
  </p:handoutMasterIdLst>
  <p:sldIdLst>
    <p:sldId id="265" r:id="rId2"/>
    <p:sldId id="328" r:id="rId3"/>
    <p:sldId id="329" r:id="rId4"/>
    <p:sldId id="365" r:id="rId5"/>
    <p:sldId id="389" r:id="rId6"/>
    <p:sldId id="332" r:id="rId7"/>
    <p:sldId id="279" r:id="rId8"/>
    <p:sldId id="333" r:id="rId9"/>
    <p:sldId id="325" r:id="rId10"/>
    <p:sldId id="326" r:id="rId11"/>
    <p:sldId id="284" r:id="rId12"/>
    <p:sldId id="266" r:id="rId13"/>
    <p:sldId id="290" r:id="rId14"/>
    <p:sldId id="339" r:id="rId15"/>
    <p:sldId id="291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87" r:id="rId38"/>
  </p:sldIdLst>
  <p:sldSz cx="9144000" cy="6858000" type="screen4x3"/>
  <p:notesSz cx="6797675" cy="9926638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33CC33"/>
    <a:srgbClr val="FFFF00"/>
    <a:srgbClr val="99CCFF"/>
    <a:srgbClr val="7DC7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86391" autoAdjust="0"/>
  </p:normalViewPr>
  <p:slideViewPr>
    <p:cSldViewPr>
      <p:cViewPr varScale="1">
        <p:scale>
          <a:sx n="49" d="100"/>
          <a:sy n="49" d="100"/>
        </p:scale>
        <p:origin x="402" y="42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48" y="1932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notesViewPr>
    <p:cSldViewPr>
      <p:cViewPr varScale="1">
        <p:scale>
          <a:sx n="82" d="100"/>
          <a:sy n="82" d="100"/>
        </p:scale>
        <p:origin x="-1974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5.xml"/><Relationship Id="rId1" Type="http://schemas.openxmlformats.org/officeDocument/2006/relationships/slide" Target="slides/slide1.xml"/><Relationship Id="rId6" Type="http://schemas.openxmlformats.org/officeDocument/2006/relationships/slide" Target="slides/slide19.xml"/><Relationship Id="rId5" Type="http://schemas.openxmlformats.org/officeDocument/2006/relationships/slide" Target="slides/slide12.xml"/><Relationship Id="rId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kp-file\kozos\KPF\KPKO\&#201;retts&#233;gi\&#201;retts&#233;gi_2012_m&#225;j_j&#250;n\Prezent&#225;ci&#243;\Prezent&#225;ci&#243;s%20diasor\diagram_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449597103589873"/>
          <c:y val="0"/>
          <c:w val="0.80413505253229711"/>
          <c:h val="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42027247517161015"/>
          <c:y val="0.73309076769248716"/>
          <c:w val="0.27194581865631479"/>
          <c:h val="0.25280917860978408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.38145047208865629"/>
          <c:y val="0.71792604439300134"/>
          <c:w val="0.25121976643203953"/>
          <c:h val="0.26676140922613523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58522503063408"/>
          <c:y val="0"/>
          <c:w val="0.75061891212693965"/>
          <c:h val="0.95872208052533181"/>
        </c:manualLayout>
      </c:layout>
      <c:pie3DChart>
        <c:varyColors val="1"/>
        <c:ser>
          <c:idx val="0"/>
          <c:order val="0"/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Pt>
            <c:idx val="3"/>
            <c:bubble3D val="0"/>
            <c:spPr>
              <a:solidFill>
                <a:srgbClr val="FF0000"/>
              </a:solidFill>
            </c:spPr>
          </c:dPt>
          <c:cat>
            <c:strRef>
              <c:f>Munka1!$B$1:$E$1</c:f>
              <c:strCache>
                <c:ptCount val="4"/>
                <c:pt idx="0">
                  <c:v>Kiegészítő</c:v>
                </c:pt>
                <c:pt idx="1">
                  <c:v>Ismétlő </c:v>
                </c:pt>
                <c:pt idx="2">
                  <c:v>Szintemelő</c:v>
                </c:pt>
                <c:pt idx="3">
                  <c:v>Előrehozott</c:v>
                </c:pt>
              </c:strCache>
            </c:strRef>
          </c:cat>
          <c:val>
            <c:numRef>
              <c:f>Munka1!$B$2:$E$2</c:f>
              <c:numCache>
                <c:formatCode>General</c:formatCode>
                <c:ptCount val="4"/>
                <c:pt idx="0">
                  <c:v>4371</c:v>
                </c:pt>
                <c:pt idx="1">
                  <c:v>6895</c:v>
                </c:pt>
                <c:pt idx="2">
                  <c:v>10414</c:v>
                </c:pt>
                <c:pt idx="3">
                  <c:v>35819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40772497871191532"/>
          <c:y val="0.743440445151485"/>
          <c:w val="0.2197075744044529"/>
          <c:h val="0.25612166024106081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image" Target="../media/image60.emf"/><Relationship Id="rId4" Type="http://schemas.openxmlformats.org/officeDocument/2006/relationships/image" Target="../media/image63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4" Type="http://schemas.openxmlformats.org/officeDocument/2006/relationships/image" Target="../media/image67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image" Target="../media/image68.emf"/><Relationship Id="rId4" Type="http://schemas.openxmlformats.org/officeDocument/2006/relationships/image" Target="../media/image71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image" Target="../media/image7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image" Target="../media/image74.emf"/><Relationship Id="rId4" Type="http://schemas.openxmlformats.org/officeDocument/2006/relationships/image" Target="../media/image77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image" Target="../media/image78.emf"/><Relationship Id="rId4" Type="http://schemas.openxmlformats.org/officeDocument/2006/relationships/image" Target="../media/image81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image" Target="../media/image82.emf"/><Relationship Id="rId4" Type="http://schemas.openxmlformats.org/officeDocument/2006/relationships/image" Target="../media/image85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image" Target="../media/image86.emf"/><Relationship Id="rId4" Type="http://schemas.openxmlformats.org/officeDocument/2006/relationships/image" Target="../media/image89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image" Target="../media/image90.emf"/><Relationship Id="rId4" Type="http://schemas.openxmlformats.org/officeDocument/2006/relationships/image" Target="../media/image93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image" Target="../media/image94.emf"/><Relationship Id="rId5" Type="http://schemas.openxmlformats.org/officeDocument/2006/relationships/image" Target="../media/image98.emf"/><Relationship Id="rId4" Type="http://schemas.openxmlformats.org/officeDocument/2006/relationships/image" Target="../media/image9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image" Target="../media/image99.emf"/><Relationship Id="rId5" Type="http://schemas.openxmlformats.org/officeDocument/2006/relationships/image" Target="../media/image103.emf"/><Relationship Id="rId4" Type="http://schemas.openxmlformats.org/officeDocument/2006/relationships/image" Target="../media/image10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Relationship Id="rId9" Type="http://schemas.openxmlformats.org/officeDocument/2006/relationships/image" Target="../media/image32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Relationship Id="rId9" Type="http://schemas.openxmlformats.org/officeDocument/2006/relationships/image" Target="../media/image41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image" Target="../media/image42.emf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image" Target="../media/image48.emf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862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2D57A34-C0C5-414B-9A15-C1541D32E6C1}" type="datetimeFigureOut">
              <a:rPr lang="hu-HU"/>
              <a:pPr>
                <a:defRPr/>
              </a:pPr>
              <a:t>2015.01.20.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862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C8C1E91-647C-497D-9996-0521CAC0AF1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0455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7DE2DD7-EB53-4CC6-B999-D29734565412}" type="datetimeFigureOut">
              <a:rPr lang="hu-HU"/>
              <a:pPr>
                <a:defRPr/>
              </a:pPr>
              <a:t>2015.01.20.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 smtClean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8845" y="4714137"/>
            <a:ext cx="5439987" cy="4468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862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43E7F72-48B0-4A1B-9C54-5948EC3FAC7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35308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096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8D0A446-9F68-4AFE-9302-19509C3D1E17}" type="slidenum">
              <a:rPr lang="hu-HU" smtClean="0">
                <a:latin typeface="Arial" charset="0"/>
              </a:rPr>
              <a:pPr>
                <a:defRPr/>
              </a:pPr>
              <a:t>1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698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018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22A288F-4295-46E2-83CA-6346E982D3D6}" type="slidenum">
              <a:rPr lang="hu-HU" smtClean="0">
                <a:latin typeface="Arial" charset="0"/>
              </a:rPr>
              <a:pPr>
                <a:defRPr/>
              </a:pPr>
              <a:t>10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017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120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6086F81-5563-4737-8C81-91D8A2BC355D}" type="slidenum">
              <a:rPr lang="hu-HU" smtClean="0">
                <a:latin typeface="Arial" charset="0"/>
              </a:rPr>
              <a:pPr>
                <a:defRPr/>
              </a:pPr>
              <a:t>11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910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222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EE12FC-80D0-466D-B56F-09FD98A9621D}" type="slidenum">
              <a:rPr lang="hu-HU" smtClean="0">
                <a:latin typeface="Arial" charset="0"/>
              </a:rPr>
              <a:pPr>
                <a:defRPr/>
              </a:pPr>
              <a:t>12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634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325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E1F36FA-4BBE-4FBD-8097-B998FF6AFF20}" type="slidenum">
              <a:rPr lang="hu-HU" smtClean="0">
                <a:latin typeface="Arial" charset="0"/>
              </a:rPr>
              <a:pPr>
                <a:defRPr/>
              </a:pPr>
              <a:t>13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782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427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0836A6-CDB5-441F-A4C1-B8FB9A7D2206}" type="slidenum">
              <a:rPr lang="hu-HU" smtClean="0">
                <a:latin typeface="Arial" charset="0"/>
              </a:rPr>
              <a:pPr>
                <a:defRPr/>
              </a:pPr>
              <a:t>14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3308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530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68FEF5-B2FA-4BAA-9B98-DF6BB2D96393}" type="slidenum">
              <a:rPr lang="hu-HU" smtClean="0">
                <a:latin typeface="Arial" charset="0"/>
              </a:rPr>
              <a:pPr>
                <a:defRPr/>
              </a:pPr>
              <a:t>15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844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632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0A75C57-E7DF-4090-9FB0-39091E01F64E}" type="slidenum">
              <a:rPr lang="hu-HU" smtClean="0">
                <a:latin typeface="Arial" charset="0"/>
              </a:rPr>
              <a:pPr>
                <a:defRPr/>
              </a:pPr>
              <a:t>16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457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734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F2DB757-E500-41C4-BDA5-5189C6DD1ED6}" type="slidenum">
              <a:rPr lang="hu-HU" smtClean="0">
                <a:latin typeface="Arial" charset="0"/>
              </a:rPr>
              <a:pPr>
                <a:defRPr/>
              </a:pPr>
              <a:t>17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0805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dirty="0" smtClean="0"/>
          </a:p>
        </p:txBody>
      </p:sp>
      <p:sp>
        <p:nvSpPr>
          <p:cNvPr id="5837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AF65D51-7873-4657-B882-608AD46B7091}" type="slidenum">
              <a:rPr lang="hu-HU" smtClean="0">
                <a:latin typeface="Arial" charset="0"/>
              </a:rPr>
              <a:pPr>
                <a:defRPr/>
              </a:pPr>
              <a:t>18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4620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939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21177DD-9A9B-4C6E-9354-DB6B67660910}" type="slidenum">
              <a:rPr lang="hu-HU" smtClean="0">
                <a:latin typeface="Arial" charset="0"/>
              </a:rPr>
              <a:pPr>
                <a:defRPr/>
              </a:pPr>
              <a:t>19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771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198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55C0FE-F734-4EB5-B1AD-63261AD23727}" type="slidenum">
              <a:rPr lang="hu-HU" smtClean="0">
                <a:latin typeface="Arial" charset="0"/>
              </a:rPr>
              <a:pPr>
                <a:defRPr/>
              </a:pPr>
              <a:t>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423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042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A306C39-8263-4E0D-9E03-511A7F2CE1C3}" type="slidenum">
              <a:rPr lang="hu-HU" smtClean="0">
                <a:latin typeface="Arial" charset="0"/>
              </a:rPr>
              <a:pPr>
                <a:defRPr/>
              </a:pPr>
              <a:t>20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0493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144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6D29B22-ACB8-4726-A830-C975E81FB6CB}" type="slidenum">
              <a:rPr lang="hu-HU" smtClean="0">
                <a:latin typeface="Arial" charset="0"/>
              </a:rPr>
              <a:pPr>
                <a:defRPr/>
              </a:pPr>
              <a:t>21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8733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6246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C01F745-6831-4D83-8ACA-BAF3AB80EF09}" type="slidenum">
              <a:rPr lang="hu-HU" smtClean="0">
                <a:latin typeface="Arial" charset="0"/>
              </a:rPr>
              <a:pPr>
                <a:defRPr/>
              </a:pPr>
              <a:t>22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1325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349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9597495-E214-4052-8543-811579411368}" type="slidenum">
              <a:rPr lang="hu-HU" smtClean="0">
                <a:latin typeface="Arial" charset="0"/>
              </a:rPr>
              <a:pPr>
                <a:defRPr/>
              </a:pPr>
              <a:t>23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2058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451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F3174B3-49E6-476C-8428-CB008404A12B}" type="slidenum">
              <a:rPr lang="hu-HU" smtClean="0">
                <a:latin typeface="Arial" charset="0"/>
              </a:rPr>
              <a:pPr>
                <a:defRPr/>
              </a:pPr>
              <a:t>24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4743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554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C08CD9D-8E81-4A92-8B85-777F3A4C009D}" type="slidenum">
              <a:rPr lang="hu-HU" smtClean="0">
                <a:latin typeface="Arial" charset="0"/>
              </a:rPr>
              <a:pPr>
                <a:defRPr/>
              </a:pPr>
              <a:t>25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9597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656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A442A9-C7BA-4790-85EA-EA21343C9E8C}" type="slidenum">
              <a:rPr lang="hu-HU" smtClean="0">
                <a:latin typeface="Arial" charset="0"/>
              </a:rPr>
              <a:pPr>
                <a:defRPr/>
              </a:pPr>
              <a:t>26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1435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758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B5F827-F457-4B1F-B6E7-3FBB4A80726E}" type="slidenum">
              <a:rPr lang="hu-HU" smtClean="0">
                <a:latin typeface="Arial" charset="0"/>
              </a:rPr>
              <a:pPr>
                <a:defRPr/>
              </a:pPr>
              <a:t>27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429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86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B7FDE-ABE3-4569-A5D1-914F25E732AB}" type="slidenum">
              <a:rPr lang="hu-HU" smtClean="0">
                <a:latin typeface="Arial" charset="0"/>
              </a:rPr>
              <a:pPr>
                <a:defRPr/>
              </a:pPr>
              <a:t>28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9363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963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9481673-BA30-4E00-AF03-61B53F32E600}" type="slidenum">
              <a:rPr lang="hu-HU" smtClean="0">
                <a:latin typeface="Arial" charset="0"/>
              </a:rPr>
              <a:pPr>
                <a:defRPr/>
              </a:pPr>
              <a:t>29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906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30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203EF60-E87E-4EFA-B1C8-229389A5BFBE}" type="slidenum">
              <a:rPr lang="hu-HU" smtClean="0">
                <a:latin typeface="Arial" charset="0"/>
              </a:rPr>
              <a:pPr>
                <a:defRPr/>
              </a:pPr>
              <a:t>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4160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066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F3CA4A7-A6E7-4B4D-8892-54022822E642}" type="slidenum">
              <a:rPr lang="hu-HU" smtClean="0">
                <a:latin typeface="Arial" charset="0"/>
              </a:rPr>
              <a:pPr>
                <a:defRPr/>
              </a:pPr>
              <a:t>30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709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168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EF90BF1-BA17-4321-839B-3D65C052B728}" type="slidenum">
              <a:rPr lang="hu-HU" smtClean="0">
                <a:latin typeface="Arial" charset="0"/>
              </a:rPr>
              <a:pPr>
                <a:defRPr/>
              </a:pPr>
              <a:t>31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2169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270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66E37A0-6536-419C-A8BD-B92AAB28CA32}" type="slidenum">
              <a:rPr lang="hu-HU" smtClean="0">
                <a:latin typeface="Arial" charset="0"/>
              </a:rPr>
              <a:pPr>
                <a:defRPr/>
              </a:pPr>
              <a:t>32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7829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373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0080B0B-6B19-4E7E-AD18-B6D37FA21BAF}" type="slidenum">
              <a:rPr lang="hu-HU" smtClean="0">
                <a:latin typeface="Arial" charset="0"/>
              </a:rPr>
              <a:pPr>
                <a:defRPr/>
              </a:pPr>
              <a:t>33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6215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475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CEE6129-AAAE-498F-8745-7404C9DACA83}" type="slidenum">
              <a:rPr lang="hu-HU" smtClean="0">
                <a:latin typeface="Arial" charset="0"/>
              </a:rPr>
              <a:pPr>
                <a:defRPr/>
              </a:pPr>
              <a:t>34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8533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7578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726FBB8-BBFE-4F08-85D2-1B92F4BCAA3C}" type="slidenum">
              <a:rPr lang="hu-HU" smtClean="0">
                <a:latin typeface="Arial" charset="0"/>
              </a:rPr>
              <a:pPr>
                <a:defRPr/>
              </a:pPr>
              <a:t>35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3259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680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B37CA1F-37CC-4119-9053-F9D6D1FB9D83}" type="slidenum">
              <a:rPr lang="hu-HU" smtClean="0">
                <a:latin typeface="Arial" charset="0"/>
              </a:rPr>
              <a:pPr>
                <a:defRPr/>
              </a:pPr>
              <a:t>36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2352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782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EAA39A6-3393-48B7-80FC-7BED002EB5D6}" type="slidenum">
              <a:rPr lang="hu-HU" smtClean="0">
                <a:latin typeface="Arial" charset="0"/>
              </a:rPr>
              <a:pPr>
                <a:defRPr/>
              </a:pPr>
              <a:t>37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932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403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3E9A43B-DC4A-49AF-90BA-2E0358F170DE}" type="slidenum">
              <a:rPr lang="hu-HU" smtClean="0">
                <a:latin typeface="Arial" charset="0"/>
              </a:rPr>
              <a:pPr>
                <a:defRPr/>
              </a:pPr>
              <a:t>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426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506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9F6C764-1C7A-442E-9081-623F952E58E1}" type="slidenum">
              <a:rPr lang="hu-HU" smtClean="0">
                <a:latin typeface="Arial" charset="0"/>
              </a:rPr>
              <a:pPr>
                <a:defRPr/>
              </a:pPr>
              <a:t>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262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4608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8655946-2808-4740-A7BC-5A554316A691}" type="slidenum">
              <a:rPr lang="hu-HU" smtClean="0">
                <a:latin typeface="Arial" charset="0"/>
              </a:rPr>
              <a:pPr>
                <a:defRPr/>
              </a:pPr>
              <a:t>6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717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710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7779B91-6EB6-43EA-8C75-9F36E6C919DC}" type="slidenum">
              <a:rPr lang="hu-HU" smtClean="0">
                <a:latin typeface="Arial" charset="0"/>
              </a:rPr>
              <a:pPr>
                <a:defRPr/>
              </a:pPr>
              <a:t>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034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813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CB85D70-B7B3-4ABE-A431-C282ACB1FE09}" type="slidenum">
              <a:rPr lang="hu-HU" smtClean="0">
                <a:latin typeface="Arial" charset="0"/>
              </a:rPr>
              <a:pPr>
                <a:defRPr/>
              </a:pPr>
              <a:t>8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422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915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F92BF04-2D42-492B-A702-B0A9B95EE446}" type="slidenum">
              <a:rPr lang="hu-HU" smtClean="0">
                <a:latin typeface="Arial" charset="0"/>
              </a:rPr>
              <a:pPr>
                <a:defRPr/>
              </a:pPr>
              <a:t>9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759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4F477-E5DE-4C32-AB01-542E7380A20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812F9-56A5-42A5-9271-FA04591F5E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DB8DD-4AE4-4879-A1B1-270E3AEBC54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3E2C4-0C0D-4E1F-96A1-E070CE0A761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271EA-7867-4F2E-9E7C-0DB85E350E5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82B6C-CBD6-45A3-9E8E-66643840008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D4BCD-7791-414F-942E-C20041AA2F9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FA696-47CA-43A5-92CD-E7DA9AADEC0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F31C3-90E6-44A1-BE3D-6B294D9AF6F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AE318C-3B07-4DE1-9516-C496D7C4DA5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A8341-1DA9-44FD-BD5A-CA6722269E4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04471-5E74-4BFA-AC9F-1D2E55AE9AE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E5D48-B2C3-4DDA-AF00-9687CBB18FF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 smtClean="0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DFA3C-1E66-4B65-B6A2-40DE328BF1F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2A572C-F61B-4D67-8A22-FD0B0D40F56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3.xls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Excel_97_2003-as_munkalap2.xls"/><Relationship Id="rId5" Type="http://schemas.openxmlformats.org/officeDocument/2006/relationships/image" Target="../media/image10.emf"/><Relationship Id="rId4" Type="http://schemas.openxmlformats.org/officeDocument/2006/relationships/oleObject" Target="../embeddings/Microsoft_Excel_97_2003-as_munkalap1.xls"/><Relationship Id="rId9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emf"/><Relationship Id="rId4" Type="http://schemas.openxmlformats.org/officeDocument/2006/relationships/oleObject" Target="../embeddings/Microsoft_Excel_97_2003-as_munkalap4.xls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emf"/><Relationship Id="rId4" Type="http://schemas.openxmlformats.org/officeDocument/2006/relationships/oleObject" Target="../embeddings/Microsoft_Excel_97_2003-as_munkalap5.xls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7.xls"/><Relationship Id="rId13" Type="http://schemas.openxmlformats.org/officeDocument/2006/relationships/image" Target="../media/image19.emf"/><Relationship Id="rId18" Type="http://schemas.openxmlformats.org/officeDocument/2006/relationships/oleObject" Target="../embeddings/Microsoft_Excel_97_2003-as_munkalap10.xls"/><Relationship Id="rId3" Type="http://schemas.openxmlformats.org/officeDocument/2006/relationships/notesSlide" Target="../notesSlides/notesSlide19.xml"/><Relationship Id="rId21" Type="http://schemas.openxmlformats.org/officeDocument/2006/relationships/image" Target="../media/image23.emf"/><Relationship Id="rId7" Type="http://schemas.openxmlformats.org/officeDocument/2006/relationships/image" Target="../media/image16.emf"/><Relationship Id="rId12" Type="http://schemas.openxmlformats.org/officeDocument/2006/relationships/oleObject" Target="../embeddings/Microsoft_Excel_97_2003-as_munkalap8.xls"/><Relationship Id="rId17" Type="http://schemas.openxmlformats.org/officeDocument/2006/relationships/image" Target="../media/image21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.bin"/><Relationship Id="rId20" Type="http://schemas.openxmlformats.org/officeDocument/2006/relationships/oleObject" Target="../embeddings/Microsoft_Excel_97_2003-as_munkalap11.xls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8.emf"/><Relationship Id="rId5" Type="http://schemas.openxmlformats.org/officeDocument/2006/relationships/image" Target="../media/image15.emf"/><Relationship Id="rId15" Type="http://schemas.openxmlformats.org/officeDocument/2006/relationships/image" Target="../media/image20.emf"/><Relationship Id="rId10" Type="http://schemas.openxmlformats.org/officeDocument/2006/relationships/oleObject" Target="../embeddings/oleObject2.bin"/><Relationship Id="rId19" Type="http://schemas.openxmlformats.org/officeDocument/2006/relationships/image" Target="../media/image22.emf"/><Relationship Id="rId4" Type="http://schemas.openxmlformats.org/officeDocument/2006/relationships/oleObject" Target="../embeddings/Microsoft_Excel_97_2003-as_munkalap6.xls"/><Relationship Id="rId9" Type="http://schemas.openxmlformats.org/officeDocument/2006/relationships/image" Target="../media/image17.emf"/><Relationship Id="rId14" Type="http://schemas.openxmlformats.org/officeDocument/2006/relationships/oleObject" Target="../embeddings/Microsoft_Excel_97_2003-as_munkalap9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28.emf"/><Relationship Id="rId18" Type="http://schemas.openxmlformats.org/officeDocument/2006/relationships/oleObject" Target="../embeddings/oleObject6.bin"/><Relationship Id="rId3" Type="http://schemas.openxmlformats.org/officeDocument/2006/relationships/notesSlide" Target="../notesSlides/notesSlide20.xml"/><Relationship Id="rId21" Type="http://schemas.openxmlformats.org/officeDocument/2006/relationships/image" Target="../media/image32.emf"/><Relationship Id="rId7" Type="http://schemas.openxmlformats.org/officeDocument/2006/relationships/image" Target="../media/image25.e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30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Microsoft_Excel_97_2003-as_munkalap16.xls"/><Relationship Id="rId20" Type="http://schemas.openxmlformats.org/officeDocument/2006/relationships/oleObject" Target="../embeddings/Microsoft_Excel_97_2003-as_munkalap17.xls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Microsoft_Excel_97_2003-as_munkalap13.xls"/><Relationship Id="rId11" Type="http://schemas.openxmlformats.org/officeDocument/2006/relationships/image" Target="../media/image27.emf"/><Relationship Id="rId5" Type="http://schemas.openxmlformats.org/officeDocument/2006/relationships/image" Target="../media/image24.emf"/><Relationship Id="rId15" Type="http://schemas.openxmlformats.org/officeDocument/2006/relationships/image" Target="../media/image29.emf"/><Relationship Id="rId10" Type="http://schemas.openxmlformats.org/officeDocument/2006/relationships/oleObject" Target="../embeddings/Microsoft_Excel_97_2003-as_munkalap14.xls"/><Relationship Id="rId19" Type="http://schemas.openxmlformats.org/officeDocument/2006/relationships/image" Target="../media/image31.emf"/><Relationship Id="rId4" Type="http://schemas.openxmlformats.org/officeDocument/2006/relationships/oleObject" Target="../embeddings/Microsoft_Excel_97_2003-as_munkalap12.xls"/><Relationship Id="rId9" Type="http://schemas.openxmlformats.org/officeDocument/2006/relationships/image" Target="../media/image26.emf"/><Relationship Id="rId14" Type="http://schemas.openxmlformats.org/officeDocument/2006/relationships/oleObject" Target="../embeddings/Microsoft_Excel_97_2003-as_munkalap15.xls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37.emf"/><Relationship Id="rId18" Type="http://schemas.openxmlformats.org/officeDocument/2006/relationships/oleObject" Target="../embeddings/oleObject9.bin"/><Relationship Id="rId3" Type="http://schemas.openxmlformats.org/officeDocument/2006/relationships/notesSlide" Target="../notesSlides/notesSlide21.xml"/><Relationship Id="rId21" Type="http://schemas.openxmlformats.org/officeDocument/2006/relationships/image" Target="../media/image41.emf"/><Relationship Id="rId7" Type="http://schemas.openxmlformats.org/officeDocument/2006/relationships/image" Target="../media/image34.emf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39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Microsoft_Excel_97_2003-as_munkalap22.xls"/><Relationship Id="rId20" Type="http://schemas.openxmlformats.org/officeDocument/2006/relationships/oleObject" Target="../embeddings/Microsoft_Excel_97_2003-as_munkalap23.xls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Microsoft_Excel_97_2003-as_munkalap19.xls"/><Relationship Id="rId11" Type="http://schemas.openxmlformats.org/officeDocument/2006/relationships/image" Target="../media/image36.emf"/><Relationship Id="rId5" Type="http://schemas.openxmlformats.org/officeDocument/2006/relationships/image" Target="../media/image33.emf"/><Relationship Id="rId15" Type="http://schemas.openxmlformats.org/officeDocument/2006/relationships/image" Target="../media/image38.emf"/><Relationship Id="rId10" Type="http://schemas.openxmlformats.org/officeDocument/2006/relationships/oleObject" Target="../embeddings/Microsoft_Excel_97_2003-as_munkalap20.xls"/><Relationship Id="rId19" Type="http://schemas.openxmlformats.org/officeDocument/2006/relationships/image" Target="../media/image40.emf"/><Relationship Id="rId4" Type="http://schemas.openxmlformats.org/officeDocument/2006/relationships/oleObject" Target="../embeddings/Microsoft_Excel_97_2003-as_munkalap18.xls"/><Relationship Id="rId9" Type="http://schemas.openxmlformats.org/officeDocument/2006/relationships/image" Target="../media/image35.emf"/><Relationship Id="rId14" Type="http://schemas.openxmlformats.org/officeDocument/2006/relationships/oleObject" Target="../embeddings/Microsoft_Excel_97_2003-as_munkalap21.xls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26.xls"/><Relationship Id="rId13" Type="http://schemas.openxmlformats.org/officeDocument/2006/relationships/image" Target="../media/image46.emf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3.emf"/><Relationship Id="rId12" Type="http://schemas.openxmlformats.org/officeDocument/2006/relationships/oleObject" Target="../embeddings/Microsoft_Excel_97_2003-as_munkalap28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Microsoft_Excel_97_2003-as_munkalap25.xls"/><Relationship Id="rId11" Type="http://schemas.openxmlformats.org/officeDocument/2006/relationships/image" Target="../media/image45.emf"/><Relationship Id="rId5" Type="http://schemas.openxmlformats.org/officeDocument/2006/relationships/image" Target="../media/image42.emf"/><Relationship Id="rId15" Type="http://schemas.openxmlformats.org/officeDocument/2006/relationships/image" Target="../media/image47.emf"/><Relationship Id="rId10" Type="http://schemas.openxmlformats.org/officeDocument/2006/relationships/oleObject" Target="../embeddings/Microsoft_Excel_97_2003-as_munkalap27.xls"/><Relationship Id="rId4" Type="http://schemas.openxmlformats.org/officeDocument/2006/relationships/oleObject" Target="../embeddings/Microsoft_Excel_97_2003-as_munkalap24.xls"/><Relationship Id="rId9" Type="http://schemas.openxmlformats.org/officeDocument/2006/relationships/image" Target="../media/image44.emf"/><Relationship Id="rId14" Type="http://schemas.openxmlformats.org/officeDocument/2006/relationships/oleObject" Target="../embeddings/Microsoft_Excel_97_2003-as_munkalap29.xls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32.xls"/><Relationship Id="rId13" Type="http://schemas.openxmlformats.org/officeDocument/2006/relationships/image" Target="../media/image52.emf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49.emf"/><Relationship Id="rId12" Type="http://schemas.openxmlformats.org/officeDocument/2006/relationships/oleObject" Target="../embeddings/Microsoft_Excel_97_2003-as_munkalap34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Microsoft_Excel_97_2003-as_munkalap31.xls"/><Relationship Id="rId11" Type="http://schemas.openxmlformats.org/officeDocument/2006/relationships/image" Target="../media/image51.emf"/><Relationship Id="rId5" Type="http://schemas.openxmlformats.org/officeDocument/2006/relationships/image" Target="../media/image48.emf"/><Relationship Id="rId15" Type="http://schemas.openxmlformats.org/officeDocument/2006/relationships/image" Target="../media/image53.emf"/><Relationship Id="rId10" Type="http://schemas.openxmlformats.org/officeDocument/2006/relationships/oleObject" Target="../embeddings/Microsoft_Excel_97_2003-as_munkalap33.xls"/><Relationship Id="rId4" Type="http://schemas.openxmlformats.org/officeDocument/2006/relationships/oleObject" Target="../embeddings/Microsoft_Excel_97_2003-as_munkalap30.xls"/><Relationship Id="rId9" Type="http://schemas.openxmlformats.org/officeDocument/2006/relationships/image" Target="../media/image50.emf"/><Relationship Id="rId14" Type="http://schemas.openxmlformats.org/officeDocument/2006/relationships/oleObject" Target="../embeddings/Microsoft_Excel_97_2003-as_munkalap35.xls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38.xls"/><Relationship Id="rId13" Type="http://schemas.openxmlformats.org/officeDocument/2006/relationships/image" Target="../media/image58.emf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55.emf"/><Relationship Id="rId12" Type="http://schemas.openxmlformats.org/officeDocument/2006/relationships/oleObject" Target="../embeddings/Microsoft_Excel_97_2003-as_munkalap40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Microsoft_Excel_97_2003-as_munkalap37.xls"/><Relationship Id="rId11" Type="http://schemas.openxmlformats.org/officeDocument/2006/relationships/image" Target="../media/image57.emf"/><Relationship Id="rId5" Type="http://schemas.openxmlformats.org/officeDocument/2006/relationships/image" Target="../media/image54.emf"/><Relationship Id="rId15" Type="http://schemas.openxmlformats.org/officeDocument/2006/relationships/image" Target="../media/image59.emf"/><Relationship Id="rId10" Type="http://schemas.openxmlformats.org/officeDocument/2006/relationships/oleObject" Target="../embeddings/Microsoft_Excel_97_2003-as_munkalap39.xls"/><Relationship Id="rId4" Type="http://schemas.openxmlformats.org/officeDocument/2006/relationships/oleObject" Target="../embeddings/Microsoft_Excel_97_2003-as_munkalap36.xls"/><Relationship Id="rId9" Type="http://schemas.openxmlformats.org/officeDocument/2006/relationships/image" Target="../media/image56.emf"/><Relationship Id="rId14" Type="http://schemas.openxmlformats.org/officeDocument/2006/relationships/oleObject" Target="../embeddings/Microsoft_Excel_97_2003-as_munkalap41.xls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44.xls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61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Microsoft_Excel_97_2003-as_munkalap43.xls"/><Relationship Id="rId11" Type="http://schemas.openxmlformats.org/officeDocument/2006/relationships/image" Target="../media/image63.emf"/><Relationship Id="rId5" Type="http://schemas.openxmlformats.org/officeDocument/2006/relationships/image" Target="../media/image60.emf"/><Relationship Id="rId10" Type="http://schemas.openxmlformats.org/officeDocument/2006/relationships/oleObject" Target="../embeddings/Microsoft_Excel_97_2003-as_munkalap45.xls"/><Relationship Id="rId4" Type="http://schemas.openxmlformats.org/officeDocument/2006/relationships/oleObject" Target="../embeddings/Microsoft_Excel_97_2003-as_munkalap42.xls"/><Relationship Id="rId9" Type="http://schemas.openxmlformats.org/officeDocument/2006/relationships/image" Target="../media/image62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48.xls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6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Microsoft_Excel_97_2003-as_munkalap47.xls"/><Relationship Id="rId11" Type="http://schemas.openxmlformats.org/officeDocument/2006/relationships/image" Target="../media/image67.emf"/><Relationship Id="rId5" Type="http://schemas.openxmlformats.org/officeDocument/2006/relationships/image" Target="../media/image64.emf"/><Relationship Id="rId10" Type="http://schemas.openxmlformats.org/officeDocument/2006/relationships/oleObject" Target="../embeddings/Microsoft_Excel_97_2003-as_munkalap49.xls"/><Relationship Id="rId4" Type="http://schemas.openxmlformats.org/officeDocument/2006/relationships/oleObject" Target="../embeddings/Microsoft_Excel_97_2003-as_munkalap46.xls"/><Relationship Id="rId9" Type="http://schemas.openxmlformats.org/officeDocument/2006/relationships/image" Target="../media/image66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52.xls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69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Microsoft_Excel_97_2003-as_munkalap51.xls"/><Relationship Id="rId11" Type="http://schemas.openxmlformats.org/officeDocument/2006/relationships/image" Target="../media/image71.emf"/><Relationship Id="rId5" Type="http://schemas.openxmlformats.org/officeDocument/2006/relationships/image" Target="../media/image68.emf"/><Relationship Id="rId10" Type="http://schemas.openxmlformats.org/officeDocument/2006/relationships/oleObject" Target="../embeddings/Microsoft_Excel_97_2003-as_munkalap53.xls"/><Relationship Id="rId4" Type="http://schemas.openxmlformats.org/officeDocument/2006/relationships/oleObject" Target="../embeddings/Microsoft_Excel_97_2003-as_munkalap50.xls"/><Relationship Id="rId9" Type="http://schemas.openxmlformats.org/officeDocument/2006/relationships/image" Target="../media/image7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73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Microsoft_Excel_97_2003-as_munkalap55.xls"/><Relationship Id="rId5" Type="http://schemas.openxmlformats.org/officeDocument/2006/relationships/image" Target="../media/image72.emf"/><Relationship Id="rId4" Type="http://schemas.openxmlformats.org/officeDocument/2006/relationships/oleObject" Target="../embeddings/Microsoft_Excel_97_2003-as_munkalap54.xls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58.xls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7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Microsoft_Excel_97_2003-as_munkalap57.xls"/><Relationship Id="rId11" Type="http://schemas.openxmlformats.org/officeDocument/2006/relationships/image" Target="../media/image77.emf"/><Relationship Id="rId5" Type="http://schemas.openxmlformats.org/officeDocument/2006/relationships/image" Target="../media/image74.emf"/><Relationship Id="rId10" Type="http://schemas.openxmlformats.org/officeDocument/2006/relationships/oleObject" Target="../embeddings/Microsoft_Excel_97_2003-as_munkalap59.xls"/><Relationship Id="rId4" Type="http://schemas.openxmlformats.org/officeDocument/2006/relationships/oleObject" Target="../embeddings/Microsoft_Excel_97_2003-as_munkalap56.xls"/><Relationship Id="rId9" Type="http://schemas.openxmlformats.org/officeDocument/2006/relationships/image" Target="../media/image76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62.xls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79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Microsoft_Excel_97_2003-as_munkalap61.xls"/><Relationship Id="rId11" Type="http://schemas.openxmlformats.org/officeDocument/2006/relationships/image" Target="../media/image81.emf"/><Relationship Id="rId5" Type="http://schemas.openxmlformats.org/officeDocument/2006/relationships/image" Target="../media/image78.emf"/><Relationship Id="rId10" Type="http://schemas.openxmlformats.org/officeDocument/2006/relationships/oleObject" Target="../embeddings/Microsoft_Excel_97_2003-as_munkalap63.xls"/><Relationship Id="rId4" Type="http://schemas.openxmlformats.org/officeDocument/2006/relationships/oleObject" Target="../embeddings/Microsoft_Excel_97_2003-as_munkalap60.xls"/><Relationship Id="rId9" Type="http://schemas.openxmlformats.org/officeDocument/2006/relationships/image" Target="../media/image80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66.xls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83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Microsoft_Excel_97_2003-as_munkalap65.xls"/><Relationship Id="rId11" Type="http://schemas.openxmlformats.org/officeDocument/2006/relationships/image" Target="../media/image85.emf"/><Relationship Id="rId5" Type="http://schemas.openxmlformats.org/officeDocument/2006/relationships/image" Target="../media/image82.emf"/><Relationship Id="rId10" Type="http://schemas.openxmlformats.org/officeDocument/2006/relationships/oleObject" Target="../embeddings/Microsoft_Excel_97_2003-as_munkalap67.xls"/><Relationship Id="rId4" Type="http://schemas.openxmlformats.org/officeDocument/2006/relationships/oleObject" Target="../embeddings/Microsoft_Excel_97_2003-as_munkalap64.xls"/><Relationship Id="rId9" Type="http://schemas.openxmlformats.org/officeDocument/2006/relationships/image" Target="../media/image84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70.xls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87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Microsoft_Excel_97_2003-as_munkalap69.xls"/><Relationship Id="rId11" Type="http://schemas.openxmlformats.org/officeDocument/2006/relationships/image" Target="../media/image89.emf"/><Relationship Id="rId5" Type="http://schemas.openxmlformats.org/officeDocument/2006/relationships/image" Target="../media/image86.emf"/><Relationship Id="rId10" Type="http://schemas.openxmlformats.org/officeDocument/2006/relationships/oleObject" Target="../embeddings/Microsoft_Excel_97_2003-as_munkalap71.xls"/><Relationship Id="rId4" Type="http://schemas.openxmlformats.org/officeDocument/2006/relationships/oleObject" Target="../embeddings/Microsoft_Excel_97_2003-as_munkalap68.xls"/><Relationship Id="rId9" Type="http://schemas.openxmlformats.org/officeDocument/2006/relationships/image" Target="../media/image88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74.xls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91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Microsoft_Excel_97_2003-as_munkalap73.xls"/><Relationship Id="rId11" Type="http://schemas.openxmlformats.org/officeDocument/2006/relationships/image" Target="../media/image93.emf"/><Relationship Id="rId5" Type="http://schemas.openxmlformats.org/officeDocument/2006/relationships/image" Target="../media/image90.emf"/><Relationship Id="rId10" Type="http://schemas.openxmlformats.org/officeDocument/2006/relationships/oleObject" Target="../embeddings/Microsoft_Excel_97_2003-as_munkalap75.xls"/><Relationship Id="rId4" Type="http://schemas.openxmlformats.org/officeDocument/2006/relationships/oleObject" Target="../embeddings/Microsoft_Excel_97_2003-as_munkalap72.xls"/><Relationship Id="rId9" Type="http://schemas.openxmlformats.org/officeDocument/2006/relationships/image" Target="../media/image92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78.xls"/><Relationship Id="rId13" Type="http://schemas.openxmlformats.org/officeDocument/2006/relationships/image" Target="../media/image98.emf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95.emf"/><Relationship Id="rId12" Type="http://schemas.openxmlformats.org/officeDocument/2006/relationships/oleObject" Target="../embeddings/Microsoft_Excel_97_2003-as_munkalap80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Microsoft_Excel_97_2003-as_munkalap77.xls"/><Relationship Id="rId11" Type="http://schemas.openxmlformats.org/officeDocument/2006/relationships/image" Target="../media/image97.emf"/><Relationship Id="rId5" Type="http://schemas.openxmlformats.org/officeDocument/2006/relationships/image" Target="../media/image94.emf"/><Relationship Id="rId10" Type="http://schemas.openxmlformats.org/officeDocument/2006/relationships/oleObject" Target="../embeddings/Microsoft_Excel_97_2003-as_munkalap79.xls"/><Relationship Id="rId4" Type="http://schemas.openxmlformats.org/officeDocument/2006/relationships/oleObject" Target="../embeddings/Microsoft_Excel_97_2003-as_munkalap76.xls"/><Relationship Id="rId9" Type="http://schemas.openxmlformats.org/officeDocument/2006/relationships/image" Target="../media/image96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_2003-as_munkalap83.xls"/><Relationship Id="rId13" Type="http://schemas.openxmlformats.org/officeDocument/2006/relationships/image" Target="../media/image103.emf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100.emf"/><Relationship Id="rId12" Type="http://schemas.openxmlformats.org/officeDocument/2006/relationships/oleObject" Target="../embeddings/Microsoft_Excel_97_2003-as_munkalap85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Microsoft_Excel_97_2003-as_munkalap82.xls"/><Relationship Id="rId11" Type="http://schemas.openxmlformats.org/officeDocument/2006/relationships/image" Target="../media/image102.emf"/><Relationship Id="rId5" Type="http://schemas.openxmlformats.org/officeDocument/2006/relationships/image" Target="../media/image99.emf"/><Relationship Id="rId10" Type="http://schemas.openxmlformats.org/officeDocument/2006/relationships/oleObject" Target="../embeddings/Microsoft_Excel_97_2003-as_munkalap84.xls"/><Relationship Id="rId4" Type="http://schemas.openxmlformats.org/officeDocument/2006/relationships/oleObject" Target="../embeddings/Microsoft_Excel_97_2003-as_munkalap81.xls"/><Relationship Id="rId9" Type="http://schemas.openxmlformats.org/officeDocument/2006/relationships/image" Target="../media/image10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8"/>
          <p:cNvSpPr>
            <a:spLocks noChangeArrowheads="1" noChangeShapeType="1" noTextEdit="1"/>
          </p:cNvSpPr>
          <p:nvPr/>
        </p:nvSpPr>
        <p:spPr bwMode="auto">
          <a:xfrm>
            <a:off x="2268538" y="1484313"/>
            <a:ext cx="4822825" cy="302577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hu-HU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chemeClr val="bg1">
                      <a:alpha val="70000"/>
                    </a:schemeClr>
                  </a:outerShdw>
                </a:effectLst>
                <a:latin typeface="Arial Black"/>
              </a:rPr>
              <a:t>ÉRETTSÉGI </a:t>
            </a:r>
          </a:p>
          <a:p>
            <a:pPr algn="ctr"/>
            <a:r>
              <a:rPr lang="hu-HU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chemeClr val="bg1">
                      <a:alpha val="70000"/>
                    </a:schemeClr>
                  </a:outerShdw>
                </a:effectLst>
                <a:latin typeface="Arial Black"/>
              </a:rPr>
              <a:t>2014.</a:t>
            </a:r>
            <a:endParaRPr lang="hu-HU" sz="3600" kern="10" dirty="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chemeClr val="bg1">
                    <a:alpha val="70000"/>
                  </a:schemeClr>
                </a:outerShdw>
              </a:effectLst>
              <a:latin typeface="Arial Black"/>
            </a:endParaRPr>
          </a:p>
          <a:p>
            <a:pPr algn="ctr"/>
            <a:r>
              <a:rPr lang="hu-HU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chemeClr val="bg1">
                      <a:alpha val="70000"/>
                    </a:schemeClr>
                  </a:outerShdw>
                </a:effectLst>
                <a:latin typeface="Arial Black"/>
              </a:rPr>
              <a:t>MÁJUS-JÚNIUS</a:t>
            </a:r>
          </a:p>
        </p:txBody>
      </p:sp>
      <p:sp>
        <p:nvSpPr>
          <p:cNvPr id="22531" name="Text Box 10"/>
          <p:cNvSpPr txBox="1">
            <a:spLocks noChangeArrowheads="1"/>
          </p:cNvSpPr>
          <p:nvPr/>
        </p:nvSpPr>
        <p:spPr bwMode="auto">
          <a:xfrm>
            <a:off x="611188" y="5013325"/>
            <a:ext cx="7777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dirty="0">
                <a:solidFill>
                  <a:srgbClr val="FF0000"/>
                </a:solidFill>
              </a:rPr>
              <a:t>A prezentációban </a:t>
            </a:r>
            <a:r>
              <a:rPr lang="hu-HU" dirty="0" smtClean="0">
                <a:solidFill>
                  <a:srgbClr val="FF0000"/>
                </a:solidFill>
              </a:rPr>
              <a:t>számos helyen kis </a:t>
            </a:r>
            <a:r>
              <a:rPr lang="hu-HU" dirty="0">
                <a:solidFill>
                  <a:srgbClr val="FF0000"/>
                </a:solidFill>
              </a:rPr>
              <a:t>betűvel vagy külön utalással a </a:t>
            </a:r>
            <a:r>
              <a:rPr lang="hu-HU" dirty="0" smtClean="0">
                <a:solidFill>
                  <a:srgbClr val="FF0000"/>
                </a:solidFill>
              </a:rPr>
              <a:t>    2009-2013. május-júniusi vizsgaidőszakok </a:t>
            </a:r>
            <a:r>
              <a:rPr lang="hu-HU" dirty="0">
                <a:solidFill>
                  <a:srgbClr val="FF0000"/>
                </a:solidFill>
              </a:rPr>
              <a:t>adatait is feltüntettük.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50825" y="549275"/>
            <a:ext cx="8642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/>
              <a:t>A tanulói észrevételek bírálatának eredménye</a:t>
            </a:r>
          </a:p>
        </p:txBody>
      </p:sp>
      <p:sp>
        <p:nvSpPr>
          <p:cNvPr id="31749" name="Text Box 99"/>
          <p:cNvSpPr txBox="1">
            <a:spLocks noChangeArrowheads="1"/>
          </p:cNvSpPr>
          <p:nvPr/>
        </p:nvSpPr>
        <p:spPr bwMode="auto">
          <a:xfrm>
            <a:off x="251520" y="5933206"/>
            <a:ext cx="8892480" cy="3416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b="1" dirty="0"/>
              <a:t>A javítás „minősége” állandó, nem változott az egyes vizsgaidőszakokban.</a:t>
            </a:r>
            <a:endParaRPr lang="hu-HU" sz="1600" b="1" dirty="0"/>
          </a:p>
        </p:txBody>
      </p:sp>
      <p:graphicFrame>
        <p:nvGraphicFramePr>
          <p:cNvPr id="107685" name="Group 165"/>
          <p:cNvGraphicFramePr>
            <a:graphicFrameLocks noGrp="1"/>
          </p:cNvGraphicFramePr>
          <p:nvPr/>
        </p:nvGraphicFramePr>
        <p:xfrm>
          <a:off x="539750" y="1484313"/>
          <a:ext cx="8032778" cy="4392488"/>
        </p:xfrm>
        <a:graphic>
          <a:graphicData uri="http://schemas.openxmlformats.org/drawingml/2006/table">
            <a:tbl>
              <a:tblPr/>
              <a:tblGrid>
                <a:gridCol w="1178507"/>
                <a:gridCol w="2837882"/>
                <a:gridCol w="2008958"/>
                <a:gridCol w="2007431"/>
              </a:tblGrid>
              <a:tr h="761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Az eredeti értékelés helybenhagyva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Pontszám emelkedés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Pontszám csökkenés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62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2007.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67,5%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2008.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66%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70,9%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71,2%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29,2%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69,5%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1,3%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1692275" y="620713"/>
            <a:ext cx="56896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Törvényességi kérelmek</a:t>
            </a:r>
            <a:r>
              <a:rPr lang="hu-HU" sz="3600" b="1" dirty="0"/>
              <a:t/>
            </a:r>
            <a:br>
              <a:rPr lang="hu-HU" sz="3600" b="1" dirty="0"/>
            </a:br>
            <a:r>
              <a:rPr lang="hu-HU" sz="1000" b="1" dirty="0" smtClean="0"/>
              <a:t>2010. </a:t>
            </a:r>
            <a:r>
              <a:rPr lang="hu-HU" sz="2400" dirty="0"/>
              <a:t>–</a:t>
            </a:r>
            <a:r>
              <a:rPr lang="hu-HU" sz="2400" b="1" dirty="0"/>
              <a:t> </a:t>
            </a:r>
            <a:r>
              <a:rPr lang="hu-HU" sz="1100" b="1" dirty="0" smtClean="0"/>
              <a:t>2011. </a:t>
            </a:r>
            <a:r>
              <a:rPr lang="hu-HU" sz="2400" b="1" dirty="0"/>
              <a:t>– </a:t>
            </a:r>
            <a:r>
              <a:rPr lang="hu-HU" sz="1300" b="1" dirty="0" smtClean="0"/>
              <a:t>2012. </a:t>
            </a:r>
            <a:r>
              <a:rPr lang="hu-HU" sz="1400" b="1" dirty="0"/>
              <a:t>– </a:t>
            </a:r>
            <a:r>
              <a:rPr lang="hu-HU" sz="1400" b="1" dirty="0" smtClean="0"/>
              <a:t>2013. </a:t>
            </a:r>
            <a:r>
              <a:rPr lang="hu-HU" sz="2400" b="1" dirty="0" smtClean="0"/>
              <a:t>– 2014.</a:t>
            </a:r>
            <a:endParaRPr lang="hu-HU" sz="2400" b="1" dirty="0"/>
          </a:p>
        </p:txBody>
      </p:sp>
      <p:sp>
        <p:nvSpPr>
          <p:cNvPr id="32773" name="Text Box 220"/>
          <p:cNvSpPr txBox="1">
            <a:spLocks noChangeArrowheads="1"/>
          </p:cNvSpPr>
          <p:nvPr/>
        </p:nvSpPr>
        <p:spPr bwMode="auto">
          <a:xfrm>
            <a:off x="1258888" y="1916113"/>
            <a:ext cx="6842125" cy="353943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Összesen:  </a:t>
            </a:r>
            <a:r>
              <a:rPr lang="hu-HU" sz="2000" b="1" dirty="0">
                <a:solidFill>
                  <a:srgbClr val="FF0000"/>
                </a:solidFill>
              </a:rPr>
              <a:t>	</a:t>
            </a:r>
            <a:r>
              <a:rPr lang="hu-HU" sz="2400" b="1" dirty="0">
                <a:solidFill>
                  <a:srgbClr val="FF0000"/>
                </a:solidFill>
              </a:rPr>
              <a:t>		</a:t>
            </a:r>
            <a:r>
              <a:rPr lang="hu-HU" sz="2400" b="1" dirty="0" smtClean="0">
                <a:solidFill>
                  <a:srgbClr val="FF0000"/>
                </a:solidFill>
              </a:rPr>
              <a:t> 	</a:t>
            </a:r>
            <a:r>
              <a:rPr lang="hu-HU" sz="1000" b="1" dirty="0" smtClean="0">
                <a:solidFill>
                  <a:srgbClr val="FF0000"/>
                </a:solidFill>
              </a:rPr>
              <a:t> 80   </a:t>
            </a:r>
            <a:r>
              <a:rPr lang="hu-HU" sz="1100" b="1" dirty="0" smtClean="0">
                <a:solidFill>
                  <a:srgbClr val="FF0000"/>
                </a:solidFill>
              </a:rPr>
              <a:t>76 </a:t>
            </a:r>
            <a:r>
              <a:rPr lang="hu-HU" sz="1400" b="1" dirty="0" smtClean="0">
                <a:solidFill>
                  <a:srgbClr val="FF0000"/>
                </a:solidFill>
              </a:rPr>
              <a:t> </a:t>
            </a:r>
            <a:r>
              <a:rPr lang="hu-HU" sz="1300" b="1" dirty="0" smtClean="0">
                <a:solidFill>
                  <a:srgbClr val="FF0000"/>
                </a:solidFill>
              </a:rPr>
              <a:t> 63   </a:t>
            </a:r>
            <a:r>
              <a:rPr lang="hu-HU" sz="1400" b="1" dirty="0" smtClean="0">
                <a:solidFill>
                  <a:srgbClr val="FF0000"/>
                </a:solidFill>
              </a:rPr>
              <a:t>97    </a:t>
            </a:r>
            <a:r>
              <a:rPr lang="hu-HU" b="1" dirty="0" smtClean="0">
                <a:solidFill>
                  <a:srgbClr val="FF0000"/>
                </a:solidFill>
              </a:rPr>
              <a:t>105</a:t>
            </a:r>
            <a:endParaRPr lang="hu-HU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Elutasítás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sz="1200" b="1" dirty="0">
                <a:solidFill>
                  <a:srgbClr val="FF0000"/>
                </a:solidFill>
              </a:rPr>
              <a:t>(a vizsgabizottság döntése helybenhagyva): 	</a:t>
            </a:r>
            <a:r>
              <a:rPr lang="hu-HU" sz="1000" b="1" dirty="0" smtClean="0">
                <a:solidFill>
                  <a:srgbClr val="FF0000"/>
                </a:solidFill>
              </a:rPr>
              <a:t> 54    </a:t>
            </a:r>
            <a:r>
              <a:rPr lang="hu-HU" sz="1100" b="1" dirty="0">
                <a:solidFill>
                  <a:srgbClr val="FF0000"/>
                </a:solidFill>
              </a:rPr>
              <a:t>62 </a:t>
            </a:r>
            <a:r>
              <a:rPr lang="hu-HU" sz="1400" b="1" dirty="0">
                <a:solidFill>
                  <a:srgbClr val="FF0000"/>
                </a:solidFill>
              </a:rPr>
              <a:t> </a:t>
            </a:r>
            <a:r>
              <a:rPr lang="hu-HU" sz="1400" b="1" dirty="0" smtClean="0">
                <a:solidFill>
                  <a:srgbClr val="FF0000"/>
                </a:solidFill>
              </a:rPr>
              <a:t>  </a:t>
            </a:r>
            <a:r>
              <a:rPr lang="hu-HU" sz="1300" b="1" dirty="0" smtClean="0">
                <a:solidFill>
                  <a:srgbClr val="FF0000"/>
                </a:solidFill>
              </a:rPr>
              <a:t>46</a:t>
            </a:r>
            <a:r>
              <a:rPr lang="hu-HU" sz="1400" b="1" dirty="0" smtClean="0">
                <a:solidFill>
                  <a:srgbClr val="FF0000"/>
                </a:solidFill>
              </a:rPr>
              <a:t>   62    </a:t>
            </a:r>
            <a:r>
              <a:rPr lang="hu-HU" b="1" dirty="0" smtClean="0">
                <a:solidFill>
                  <a:srgbClr val="FF0000"/>
                </a:solidFill>
              </a:rPr>
              <a:t>80</a:t>
            </a:r>
            <a:endParaRPr lang="hu-HU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Elutasítás/elkésett kérelem: </a:t>
            </a:r>
            <a:r>
              <a:rPr lang="hu-HU" sz="2400" b="1" dirty="0">
                <a:solidFill>
                  <a:srgbClr val="FF0000"/>
                </a:solidFill>
              </a:rPr>
              <a:t>		</a:t>
            </a:r>
            <a:r>
              <a:rPr lang="hu-HU" sz="1000" b="1" dirty="0" smtClean="0">
                <a:solidFill>
                  <a:srgbClr val="FF0000"/>
                </a:solidFill>
              </a:rPr>
              <a:t>    7     </a:t>
            </a:r>
            <a:r>
              <a:rPr lang="hu-HU" sz="1100" b="1" dirty="0" smtClean="0">
                <a:solidFill>
                  <a:srgbClr val="FF0000"/>
                </a:solidFill>
              </a:rPr>
              <a:t> 0     </a:t>
            </a:r>
            <a:r>
              <a:rPr lang="hu-HU" sz="1300" b="1" dirty="0" smtClean="0">
                <a:solidFill>
                  <a:srgbClr val="FF0000"/>
                </a:solidFill>
              </a:rPr>
              <a:t> 2      </a:t>
            </a:r>
            <a:r>
              <a:rPr lang="hu-HU" sz="1400" b="1" dirty="0" err="1" smtClean="0">
                <a:solidFill>
                  <a:srgbClr val="FF0000"/>
                </a:solidFill>
              </a:rPr>
              <a:t>2</a:t>
            </a:r>
            <a:r>
              <a:rPr lang="hu-HU" sz="1400" b="1" dirty="0" smtClean="0">
                <a:solidFill>
                  <a:srgbClr val="FF0000"/>
                </a:solidFill>
              </a:rPr>
              <a:t>   </a:t>
            </a:r>
            <a:r>
              <a:rPr lang="hu-HU" b="1" dirty="0" smtClean="0">
                <a:solidFill>
                  <a:srgbClr val="FF0000"/>
                </a:solidFill>
              </a:rPr>
              <a:t>10</a:t>
            </a:r>
            <a:r>
              <a:rPr lang="hu-HU" sz="1400" b="1" dirty="0" smtClean="0">
                <a:solidFill>
                  <a:srgbClr val="FF0000"/>
                </a:solidFill>
              </a:rPr>
              <a:t>    </a:t>
            </a:r>
            <a:endParaRPr lang="hu-HU" sz="14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Az eljárás megszüntetése </a:t>
            </a:r>
            <a:r>
              <a:rPr lang="hu-HU" sz="1200" b="1" dirty="0">
                <a:solidFill>
                  <a:srgbClr val="FF0000"/>
                </a:solidFill>
              </a:rPr>
              <a:t>(kérelem </a:t>
            </a:r>
            <a:r>
              <a:rPr lang="hu-HU" sz="1200" b="1" dirty="0" err="1">
                <a:solidFill>
                  <a:srgbClr val="FF0000"/>
                </a:solidFill>
              </a:rPr>
              <a:t>visszav</a:t>
            </a:r>
            <a:r>
              <a:rPr lang="hu-HU" sz="1200" b="1" dirty="0">
                <a:solidFill>
                  <a:srgbClr val="FF0000"/>
                </a:solidFill>
              </a:rPr>
              <a:t>.):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2400" b="1" dirty="0" smtClean="0">
                <a:solidFill>
                  <a:srgbClr val="FF0000"/>
                </a:solidFill>
              </a:rPr>
              <a:t>	  </a:t>
            </a:r>
            <a:r>
              <a:rPr lang="hu-HU" sz="1000" b="1" dirty="0" smtClean="0">
                <a:solidFill>
                  <a:srgbClr val="FF0000"/>
                </a:solidFill>
              </a:rPr>
              <a:t>1 </a:t>
            </a:r>
            <a:r>
              <a:rPr lang="hu-HU" sz="2400" b="1" dirty="0" smtClean="0">
                <a:solidFill>
                  <a:srgbClr val="FF0000"/>
                </a:solidFill>
              </a:rPr>
              <a:t>  </a:t>
            </a:r>
            <a:r>
              <a:rPr lang="hu-HU" sz="1100" b="1" dirty="0" smtClean="0">
                <a:solidFill>
                  <a:srgbClr val="FF0000"/>
                </a:solidFill>
              </a:rPr>
              <a:t> </a:t>
            </a:r>
            <a:r>
              <a:rPr lang="hu-HU" sz="1100" b="1" dirty="0" err="1" smtClean="0">
                <a:solidFill>
                  <a:srgbClr val="FF0000"/>
                </a:solidFill>
              </a:rPr>
              <a:t>1</a:t>
            </a:r>
            <a:r>
              <a:rPr lang="hu-HU" sz="1100" b="1" dirty="0" smtClean="0">
                <a:solidFill>
                  <a:srgbClr val="FF0000"/>
                </a:solidFill>
              </a:rPr>
              <a:t>     </a:t>
            </a:r>
            <a:r>
              <a:rPr lang="hu-HU" sz="1300" b="1" dirty="0" smtClean="0">
                <a:solidFill>
                  <a:srgbClr val="FF0000"/>
                </a:solidFill>
              </a:rPr>
              <a:t>3      </a:t>
            </a:r>
            <a:r>
              <a:rPr lang="hu-HU" sz="1400" b="1" dirty="0" smtClean="0">
                <a:solidFill>
                  <a:srgbClr val="FF0000"/>
                </a:solidFill>
              </a:rPr>
              <a:t>7     </a:t>
            </a:r>
            <a:r>
              <a:rPr lang="hu-HU" b="1" dirty="0" smtClean="0">
                <a:solidFill>
                  <a:srgbClr val="FF0000"/>
                </a:solidFill>
              </a:rPr>
              <a:t>4</a:t>
            </a:r>
            <a:endParaRPr lang="hu-HU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A vizsgabizottság döntésének </a:t>
            </a:r>
            <a:br>
              <a:rPr lang="hu-HU" b="1" dirty="0">
                <a:solidFill>
                  <a:srgbClr val="FF0000"/>
                </a:solidFill>
              </a:rPr>
            </a:br>
            <a:r>
              <a:rPr lang="hu-HU" b="1" dirty="0">
                <a:solidFill>
                  <a:srgbClr val="FF0000"/>
                </a:solidFill>
              </a:rPr>
              <a:t>megsemmisítése:	</a:t>
            </a:r>
            <a:r>
              <a:rPr lang="hu-HU" sz="2400" b="1" dirty="0">
                <a:solidFill>
                  <a:srgbClr val="FF0000"/>
                </a:solidFill>
              </a:rPr>
              <a:t>		</a:t>
            </a:r>
            <a:r>
              <a:rPr lang="hu-HU" sz="2400" b="1" dirty="0" smtClean="0">
                <a:solidFill>
                  <a:srgbClr val="FF0000"/>
                </a:solidFill>
              </a:rPr>
              <a:t>  </a:t>
            </a:r>
            <a:r>
              <a:rPr lang="hu-HU" sz="1000" b="1" dirty="0" smtClean="0">
                <a:solidFill>
                  <a:srgbClr val="FF0000"/>
                </a:solidFill>
              </a:rPr>
              <a:t> 4       </a:t>
            </a:r>
            <a:r>
              <a:rPr lang="hu-HU" sz="1100" b="1" dirty="0" smtClean="0">
                <a:solidFill>
                  <a:srgbClr val="FF0000"/>
                </a:solidFill>
              </a:rPr>
              <a:t>8  </a:t>
            </a:r>
            <a:r>
              <a:rPr lang="hu-HU" sz="1400" b="1" dirty="0" smtClean="0">
                <a:solidFill>
                  <a:srgbClr val="FF0000"/>
                </a:solidFill>
              </a:rPr>
              <a:t>  </a:t>
            </a:r>
            <a:r>
              <a:rPr lang="hu-HU" sz="1300" b="1" dirty="0" smtClean="0">
                <a:solidFill>
                  <a:srgbClr val="FF0000"/>
                </a:solidFill>
              </a:rPr>
              <a:t>3     </a:t>
            </a:r>
            <a:r>
              <a:rPr lang="hu-HU" sz="1400" b="1" dirty="0" smtClean="0">
                <a:solidFill>
                  <a:srgbClr val="FF0000"/>
                </a:solidFill>
              </a:rPr>
              <a:t>9     </a:t>
            </a:r>
            <a:r>
              <a:rPr lang="hu-HU" b="1" dirty="0" smtClean="0">
                <a:solidFill>
                  <a:srgbClr val="FF0000"/>
                </a:solidFill>
              </a:rPr>
              <a:t>2</a:t>
            </a:r>
            <a:endParaRPr lang="hu-HU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A vizsgabizottság döntésének </a:t>
            </a:r>
            <a:br>
              <a:rPr lang="hu-HU" b="1" dirty="0">
                <a:solidFill>
                  <a:srgbClr val="FF0000"/>
                </a:solidFill>
              </a:rPr>
            </a:br>
            <a:r>
              <a:rPr lang="hu-HU" b="1" dirty="0">
                <a:solidFill>
                  <a:srgbClr val="FF0000"/>
                </a:solidFill>
              </a:rPr>
              <a:t>megváltoztatása: 	</a:t>
            </a:r>
            <a:r>
              <a:rPr lang="hu-HU" sz="2000" b="1" dirty="0">
                <a:solidFill>
                  <a:srgbClr val="FF0000"/>
                </a:solidFill>
              </a:rPr>
              <a:t>		</a:t>
            </a:r>
            <a:r>
              <a:rPr lang="hu-HU" sz="1000" b="1" smtClean="0">
                <a:solidFill>
                  <a:srgbClr val="FF0000"/>
                </a:solidFill>
              </a:rPr>
              <a:t>    14  </a:t>
            </a:r>
            <a:r>
              <a:rPr lang="hu-HU" sz="1100" b="1" smtClean="0">
                <a:solidFill>
                  <a:srgbClr val="FF0000"/>
                </a:solidFill>
              </a:rPr>
              <a:t>     5   </a:t>
            </a:r>
            <a:r>
              <a:rPr lang="hu-HU" sz="1300" b="1" smtClean="0">
                <a:solidFill>
                  <a:srgbClr val="FF0000"/>
                </a:solidFill>
              </a:rPr>
              <a:t> </a:t>
            </a:r>
            <a:r>
              <a:rPr lang="hu-HU" sz="1300" b="1" dirty="0" smtClean="0">
                <a:solidFill>
                  <a:srgbClr val="FF0000"/>
                </a:solidFill>
              </a:rPr>
              <a:t>9    </a:t>
            </a:r>
            <a:r>
              <a:rPr lang="hu-HU" sz="1400" b="1" dirty="0" smtClean="0">
                <a:solidFill>
                  <a:srgbClr val="FF0000"/>
                </a:solidFill>
              </a:rPr>
              <a:t>17    </a:t>
            </a:r>
            <a:r>
              <a:rPr lang="hu-HU" b="1" dirty="0" smtClean="0">
                <a:solidFill>
                  <a:srgbClr val="FF0000"/>
                </a:solidFill>
              </a:rPr>
              <a:t>9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5288" y="2824163"/>
            <a:ext cx="8424862" cy="1900237"/>
          </a:xfrm>
        </p:spPr>
        <p:txBody>
          <a:bodyPr/>
          <a:lstStyle/>
          <a:p>
            <a:pPr eaLnBrk="1" hangingPunct="1"/>
            <a:r>
              <a:rPr lang="hu-HU" sz="7200" dirty="0" smtClean="0">
                <a:solidFill>
                  <a:srgbClr val="FF0000"/>
                </a:solidFill>
              </a:rPr>
              <a:t>Az eredményekről…</a:t>
            </a:r>
          </a:p>
        </p:txBody>
      </p:sp>
      <p:pic>
        <p:nvPicPr>
          <p:cNvPr id="33796" name="Picture 8" descr="j0134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981075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 descr="j0134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724400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6"/>
          <p:cNvSpPr txBox="1">
            <a:spLocks noChangeArrowheads="1"/>
          </p:cNvSpPr>
          <p:nvPr/>
        </p:nvSpPr>
        <p:spPr bwMode="auto">
          <a:xfrm>
            <a:off x="323850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Érettségi vizsgaeredmények</a:t>
            </a:r>
          </a:p>
        </p:txBody>
      </p:sp>
      <p:graphicFrame>
        <p:nvGraphicFramePr>
          <p:cNvPr id="66731" name="Group 171"/>
          <p:cNvGraphicFramePr>
            <a:graphicFrameLocks noGrp="1"/>
          </p:cNvGraphicFramePr>
          <p:nvPr>
            <p:ph sz="half" idx="1"/>
          </p:nvPr>
        </p:nvGraphicFramePr>
        <p:xfrm>
          <a:off x="683568" y="980728"/>
          <a:ext cx="8002587" cy="5092387"/>
        </p:xfrm>
        <a:graphic>
          <a:graphicData uri="http://schemas.openxmlformats.org/drawingml/2006/table">
            <a:tbl>
              <a:tblPr/>
              <a:tblGrid>
                <a:gridCol w="3095699"/>
                <a:gridCol w="4906888"/>
              </a:tblGrid>
              <a:tr h="575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Év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Összesített érettségi átlag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az osztályzatokból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1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77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740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2005.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2006.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2007.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2008.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2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7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76250"/>
            <a:ext cx="8424863" cy="865188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Az érettségi osztályzatok vizsgatárgyankénti átlagai (középszint)</a:t>
            </a:r>
          </a:p>
        </p:txBody>
      </p:sp>
      <p:graphicFrame>
        <p:nvGraphicFramePr>
          <p:cNvPr id="126176" name="Group 224"/>
          <p:cNvGraphicFramePr>
            <a:graphicFrameLocks noGrp="1"/>
          </p:cNvGraphicFramePr>
          <p:nvPr>
            <p:ph sz="half" idx="1"/>
          </p:nvPr>
        </p:nvGraphicFramePr>
        <p:xfrm>
          <a:off x="611188" y="1412877"/>
          <a:ext cx="8137274" cy="4035474"/>
        </p:xfrm>
        <a:graphic>
          <a:graphicData uri="http://schemas.openxmlformats.org/drawingml/2006/table">
            <a:tbl>
              <a:tblPr/>
              <a:tblGrid>
                <a:gridCol w="1362697"/>
                <a:gridCol w="997962"/>
                <a:gridCol w="952081"/>
                <a:gridCol w="936104"/>
                <a:gridCol w="936104"/>
                <a:gridCol w="936104"/>
                <a:gridCol w="1080120"/>
                <a:gridCol w="936102"/>
              </a:tblGrid>
              <a:tr h="6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Vizsgatárgy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2001-2003. </a:t>
                      </a:r>
                      <a:r>
                        <a:rPr kumimoji="0" lang="hu-H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átl</a:t>
                      </a: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9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2,88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4,08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4,03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4,09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4,28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4,00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5955" name="Text Box 62"/>
          <p:cNvSpPr txBox="1">
            <a:spLocks noChangeArrowheads="1"/>
          </p:cNvSpPr>
          <p:nvPr/>
        </p:nvSpPr>
        <p:spPr bwMode="auto">
          <a:xfrm>
            <a:off x="800242" y="5618829"/>
            <a:ext cx="7705353" cy="6740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  <a:latin typeface="Times New Roman CE" pitchFamily="18" charset="0"/>
              </a:rPr>
              <a:t>A jeles informatika érettségi vizsgájuk alapján </a:t>
            </a:r>
            <a:r>
              <a:rPr lang="hu-HU" sz="1200" b="1" dirty="0" smtClean="0">
                <a:solidFill>
                  <a:srgbClr val="FF0000"/>
                </a:solidFill>
                <a:latin typeface="Times New Roman CE" pitchFamily="18" charset="0"/>
              </a:rPr>
              <a:t>6029   </a:t>
            </a:r>
            <a:r>
              <a:rPr lang="hu-HU" sz="1400" b="1" dirty="0">
                <a:solidFill>
                  <a:srgbClr val="FF0000"/>
                </a:solidFill>
                <a:latin typeface="Times New Roman CE" pitchFamily="18" charset="0"/>
              </a:rPr>
              <a:t>5597  </a:t>
            </a:r>
            <a:r>
              <a:rPr lang="hu-HU" sz="1600" b="1" dirty="0" smtClean="0">
                <a:solidFill>
                  <a:srgbClr val="FF0000"/>
                </a:solidFill>
                <a:latin typeface="Times New Roman CE" pitchFamily="18" charset="0"/>
              </a:rPr>
              <a:t>5325  </a:t>
            </a:r>
            <a:r>
              <a:rPr lang="hu-HU" b="1" dirty="0" smtClean="0">
                <a:solidFill>
                  <a:srgbClr val="FF0000"/>
                </a:solidFill>
                <a:latin typeface="Times New Roman CE" pitchFamily="18" charset="0"/>
              </a:rPr>
              <a:t> </a:t>
            </a:r>
            <a:r>
              <a:rPr lang="hu-HU" sz="1600" b="1" dirty="0" smtClean="0">
                <a:solidFill>
                  <a:srgbClr val="FF0000"/>
                </a:solidFill>
                <a:latin typeface="Times New Roman CE" pitchFamily="18" charset="0"/>
              </a:rPr>
              <a:t>5227</a:t>
            </a:r>
            <a:r>
              <a:rPr lang="hu-HU" b="1" dirty="0" smtClean="0">
                <a:solidFill>
                  <a:srgbClr val="FF0000"/>
                </a:solidFill>
                <a:latin typeface="Times New Roman CE" pitchFamily="18" charset="0"/>
              </a:rPr>
              <a:t>  3151-en</a:t>
            </a:r>
            <a:endParaRPr lang="hu-HU" b="1" dirty="0">
              <a:solidFill>
                <a:srgbClr val="FF0000"/>
              </a:solidFill>
              <a:latin typeface="Times New Roman CE" pitchFamily="18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  <a:latin typeface="Times New Roman CE" pitchFamily="18" charset="0"/>
              </a:rPr>
              <a:t> kiválthatják  az ECDL bizonyítványt.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569325" cy="863600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Vizsgatárgyankénti érettségi átlagok</a:t>
            </a:r>
            <a:br>
              <a:rPr lang="hu-HU" sz="3000" b="1" dirty="0" smtClean="0"/>
            </a:br>
            <a:r>
              <a:rPr lang="hu-HU" sz="3000" b="1" dirty="0" smtClean="0"/>
              <a:t> %-ban (középszint)</a:t>
            </a:r>
          </a:p>
        </p:txBody>
      </p:sp>
      <p:graphicFrame>
        <p:nvGraphicFramePr>
          <p:cNvPr id="36970" name="Group 106"/>
          <p:cNvGraphicFramePr>
            <a:graphicFrameLocks noGrp="1"/>
          </p:cNvGraphicFramePr>
          <p:nvPr>
            <p:ph sz="half" idx="1"/>
          </p:nvPr>
        </p:nvGraphicFramePr>
        <p:xfrm>
          <a:off x="323850" y="1557338"/>
          <a:ext cx="8568952" cy="3839274"/>
        </p:xfrm>
        <a:graphic>
          <a:graphicData uri="http://schemas.openxmlformats.org/drawingml/2006/table">
            <a:tbl>
              <a:tblPr/>
              <a:tblGrid>
                <a:gridCol w="1368154"/>
                <a:gridCol w="792088"/>
                <a:gridCol w="792088"/>
                <a:gridCol w="792088"/>
                <a:gridCol w="792088"/>
                <a:gridCol w="864096"/>
                <a:gridCol w="979203"/>
                <a:gridCol w="2189147"/>
              </a:tblGrid>
              <a:tr h="508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Eltérés (%)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az 5 év átlagához képest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5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57,32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60,98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2,73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08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</a:t>
                      </a:r>
                      <a:r>
                        <a:rPr kumimoji="0" lang="hu-H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63,35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55,98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57,24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-</a:t>
                      </a:r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2,65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93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49,76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47,85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49,19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46,36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-</a:t>
                      </a:r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1,71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6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65,16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60,42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-</a:t>
                      </a:r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0,47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17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58,93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52,01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56,13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-1,02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9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64,15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68,59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2,61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6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70,29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75,47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68,42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67,28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61,06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-8,23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56,93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61,44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57,85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-</a:t>
                      </a:r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2,73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</a:t>
                      </a:r>
                      <a:r>
                        <a:rPr kumimoji="0" lang="hu-H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54,35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-4,49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6968" name="Text Box 3"/>
          <p:cNvSpPr txBox="1">
            <a:spLocks noChangeArrowheads="1"/>
          </p:cNvSpPr>
          <p:nvPr/>
        </p:nvSpPr>
        <p:spPr bwMode="auto">
          <a:xfrm>
            <a:off x="250825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042988" y="476250"/>
            <a:ext cx="7138987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korábbi vizsgarendszer és a középszintű vizsgák osztályzatainak összehasonlítása</a:t>
            </a:r>
            <a:br>
              <a:rPr lang="hu-HU" sz="2000" b="1" dirty="0" smtClean="0"/>
            </a:br>
            <a:r>
              <a:rPr lang="hu-HU" sz="2000" b="1" dirty="0" smtClean="0"/>
              <a:t> </a:t>
            </a:r>
            <a:r>
              <a:rPr lang="hu-HU" sz="1800" b="1" dirty="0" smtClean="0">
                <a:solidFill>
                  <a:srgbClr val="00FFFF"/>
                </a:solidFill>
              </a:rPr>
              <a:t>korábbi vizsgarendszer</a:t>
            </a:r>
            <a:r>
              <a:rPr lang="hu-HU" sz="1800" b="1" dirty="0" smtClean="0"/>
              <a:t>  </a:t>
            </a:r>
            <a:r>
              <a:rPr lang="hu-HU" sz="1800" b="1" dirty="0" smtClean="0">
                <a:solidFill>
                  <a:srgbClr val="FFFF00"/>
                </a:solidFill>
              </a:rPr>
              <a:t>2010.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rgbClr val="FF0000"/>
                </a:solidFill>
              </a:rPr>
              <a:t> 2011.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rgbClr val="33CC33"/>
                </a:solidFill>
              </a:rPr>
              <a:t> 2012.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800" b="1" dirty="0" smtClean="0">
                <a:solidFill>
                  <a:srgbClr val="0000FF"/>
                </a:solidFill>
              </a:rPr>
              <a:t>2013. </a:t>
            </a:r>
            <a:r>
              <a:rPr lang="hu-HU" sz="1800" b="1" dirty="0" smtClean="0"/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2014.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473575" y="4103688"/>
          <a:ext cx="4454525" cy="189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Worksheet" r:id="rId4" imgW="4391008" imgH="1866963" progId="Excel.Sheet.8">
                  <p:embed/>
                </p:oleObj>
              </mc:Choice>
              <mc:Fallback>
                <p:oleObj name="Worksheet" r:id="rId4" imgW="4391008" imgH="1866963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3575" y="4103688"/>
                        <a:ext cx="4454525" cy="1893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288" y="2237686"/>
          <a:ext cx="4283075" cy="268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Worksheet" r:id="rId6" imgW="4248150" imgH="2667000" progId="Excel.Sheet.8">
                  <p:embed/>
                </p:oleObj>
              </mc:Choice>
              <mc:Fallback>
                <p:oleObj name="Worksheet" r:id="rId6" imgW="4248150" imgH="2667000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237686"/>
                        <a:ext cx="4283075" cy="268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313238" y="2079625"/>
          <a:ext cx="4756150" cy="1853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Worksheet" r:id="rId8" imgW="4514816" imgH="1666758" progId="Excel.Sheet.8">
                  <p:embed/>
                </p:oleObj>
              </mc:Choice>
              <mc:Fallback>
                <p:oleObj name="Worksheet" r:id="rId8" imgW="4514816" imgH="1666758" progId="Excel.Sheet.8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3238" y="2079625"/>
                        <a:ext cx="4756150" cy="18534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323850" y="404813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>
          <a:xfrm>
            <a:off x="1285875" y="361950"/>
            <a:ext cx="7286625" cy="14112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hu-HU" sz="1800" b="1" dirty="0" smtClean="0"/>
              <a:t>Az összes középszintű vizsgaeredmény megoszlása </a:t>
            </a:r>
            <a:r>
              <a:rPr lang="hu-HU" sz="1800" b="1" dirty="0" smtClean="0">
                <a:solidFill>
                  <a:srgbClr val="FFFF00"/>
                </a:solidFill>
              </a:rPr>
              <a:t>2010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FF0000"/>
                </a:solidFill>
              </a:rPr>
              <a:t>2011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33CC33"/>
                </a:solidFill>
              </a:rPr>
              <a:t>2012</a:t>
            </a:r>
            <a:r>
              <a:rPr lang="hu-HU" sz="1800" b="1" dirty="0" smtClean="0">
                <a:solidFill>
                  <a:schemeClr val="tx1"/>
                </a:solidFill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</a:rPr>
              <a:t>2013</a:t>
            </a:r>
            <a:r>
              <a:rPr lang="hu-HU" sz="1800" b="1" dirty="0" smtClean="0"/>
              <a:t>-ban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2014</a:t>
            </a:r>
            <a:r>
              <a:rPr lang="hu-HU" sz="1800" b="1" dirty="0" smtClean="0"/>
              <a:t>-ben (mentességek nélkül)</a:t>
            </a:r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292100" y="1484313"/>
          <a:ext cx="8650288" cy="445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Worksheet" r:id="rId4" imgW="9420208" imgH="6153144" progId="Excel.Sheet.8">
                  <p:embed/>
                </p:oleObj>
              </mc:Choice>
              <mc:Fallback>
                <p:oleObj name="Worksheet" r:id="rId4" imgW="9420208" imgH="6153144" progId="Excel.Sheet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1484313"/>
                        <a:ext cx="8650288" cy="445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9"/>
          <p:cNvSpPr>
            <a:spLocks noGrp="1" noChangeArrowheads="1"/>
          </p:cNvSpPr>
          <p:nvPr>
            <p:ph type="title"/>
          </p:nvPr>
        </p:nvSpPr>
        <p:spPr>
          <a:xfrm>
            <a:off x="785813" y="419100"/>
            <a:ext cx="8143875" cy="1223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hu-HU" sz="1800" b="1" dirty="0" smtClean="0"/>
              <a:t>Az összes emelt szintű vizsgaeredmény megoszlása </a:t>
            </a:r>
            <a:r>
              <a:rPr lang="hu-HU" sz="1800" b="1" dirty="0" smtClean="0">
                <a:solidFill>
                  <a:srgbClr val="FFFF00"/>
                </a:solidFill>
              </a:rPr>
              <a:t>2010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FF0000"/>
                </a:solidFill>
              </a:rPr>
              <a:t>2011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33CC33"/>
                </a:solidFill>
              </a:rPr>
              <a:t>2012</a:t>
            </a:r>
            <a:r>
              <a:rPr lang="hu-HU" sz="1800" b="1" dirty="0" smtClean="0">
                <a:solidFill>
                  <a:schemeClr val="tx1"/>
                </a:solidFill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</a:rPr>
              <a:t>2013</a:t>
            </a:r>
            <a:r>
              <a:rPr lang="hu-HU" sz="1800" b="1" dirty="0" smtClean="0"/>
              <a:t>-ban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2014</a:t>
            </a:r>
            <a:r>
              <a:rPr lang="hu-HU" sz="1800" b="1" dirty="0" smtClean="0"/>
              <a:t>-ben (mentességek nélkül)</a:t>
            </a:r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684213" y="1852613"/>
          <a:ext cx="7691437" cy="353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Worksheet" r:id="rId4" imgW="8115233" imgH="3733927" progId="Excel.Sheet.8">
                  <p:embed/>
                </p:oleObj>
              </mc:Choice>
              <mc:Fallback>
                <p:oleObj name="Worksheet" r:id="rId4" imgW="8115233" imgH="3733927" progId="Excel.Sheet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852613"/>
                        <a:ext cx="7691437" cy="3538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Rectangle 3"/>
          <p:cNvSpPr>
            <a:spLocks noGrp="1" noChangeArrowheads="1"/>
          </p:cNvSpPr>
          <p:nvPr>
            <p:ph type="title" sz="quarter"/>
          </p:nvPr>
        </p:nvSpPr>
        <p:spPr>
          <a:xfrm>
            <a:off x="1187450" y="333375"/>
            <a:ext cx="6911975" cy="881063"/>
          </a:xfrm>
        </p:spPr>
        <p:txBody>
          <a:bodyPr/>
          <a:lstStyle/>
          <a:p>
            <a:pPr eaLnBrk="1" hangingPunct="1">
              <a:defRPr/>
            </a:pPr>
            <a:r>
              <a:rPr lang="hu-HU" sz="1800" b="1" dirty="0" smtClean="0"/>
              <a:t>A középszintű </a:t>
            </a:r>
            <a:r>
              <a:rPr lang="hu-HU" sz="1800" b="1" dirty="0" smtClean="0">
                <a:solidFill>
                  <a:schemeClr val="tx1"/>
                </a:solidFill>
              </a:rPr>
              <a:t>vizsgaeredmények</a:t>
            </a:r>
            <a:r>
              <a:rPr lang="hu-HU" sz="1800" b="1" dirty="0" smtClean="0"/>
              <a:t> összehasonlítása </a:t>
            </a:r>
            <a:br>
              <a:rPr lang="hu-HU" sz="1800" b="1" dirty="0" smtClean="0"/>
            </a:br>
            <a:r>
              <a:rPr lang="hu-HU" sz="1800" b="1" dirty="0" smtClean="0">
                <a:solidFill>
                  <a:srgbClr val="00FFFF"/>
                </a:solidFill>
              </a:rPr>
              <a:t>korábbi vizsgarendszer</a:t>
            </a:r>
            <a:r>
              <a:rPr lang="hu-HU" sz="1800" b="1" dirty="0" smtClean="0"/>
              <a:t> – </a:t>
            </a:r>
            <a:r>
              <a:rPr lang="hu-HU" sz="1800" b="1" dirty="0" smtClean="0">
                <a:solidFill>
                  <a:srgbClr val="FFFF00"/>
                </a:solidFill>
              </a:rPr>
              <a:t>2010.</a:t>
            </a:r>
            <a:r>
              <a:rPr lang="hu-HU" sz="1800" b="1" dirty="0" smtClean="0"/>
              <a:t> – </a:t>
            </a:r>
            <a:r>
              <a:rPr lang="hu-HU" sz="1800" b="1" dirty="0" smtClean="0">
                <a:solidFill>
                  <a:srgbClr val="FF0000"/>
                </a:solidFill>
              </a:rPr>
              <a:t>2011. </a:t>
            </a:r>
            <a:r>
              <a:rPr lang="hu-HU" sz="1800" b="1" dirty="0" smtClean="0">
                <a:solidFill>
                  <a:schemeClr val="tx1"/>
                </a:solidFill>
              </a:rPr>
              <a:t>– </a:t>
            </a:r>
            <a:r>
              <a:rPr lang="hu-HU" sz="1800" b="1" dirty="0" smtClean="0">
                <a:solidFill>
                  <a:srgbClr val="33CC33"/>
                </a:solidFill>
              </a:rPr>
              <a:t>2012. </a:t>
            </a:r>
            <a:r>
              <a:rPr lang="hu-HU" sz="1800" b="1" dirty="0" smtClean="0"/>
              <a:t>– </a:t>
            </a:r>
            <a:r>
              <a:rPr lang="hu-HU" sz="1800" b="1" dirty="0" smtClean="0">
                <a:solidFill>
                  <a:srgbClr val="0000FF"/>
                </a:solidFill>
              </a:rPr>
              <a:t>2013. </a:t>
            </a:r>
            <a:r>
              <a:rPr lang="hu-HU" sz="1800" b="1" dirty="0" smtClean="0"/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2014.</a:t>
            </a:r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947988" y="1000125"/>
          <a:ext cx="2187575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Worksheet" r:id="rId4" imgW="2447841" imgH="1647845" progId="Excel.Sheet.8">
                  <p:embed/>
                </p:oleObj>
              </mc:Choice>
              <mc:Fallback>
                <p:oleObj name="Worksheet" r:id="rId4" imgW="2447841" imgH="1647845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7988" y="1000125"/>
                        <a:ext cx="2187575" cy="147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288" y="1125538"/>
          <a:ext cx="2197100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Diagram" r:id="rId6" imgW="6096000" imgH="4067175" progId="MSGraph.Chart.8">
                  <p:embed followColorScheme="full"/>
                </p:oleObj>
              </mc:Choice>
              <mc:Fallback>
                <p:oleObj name="Diagram" r:id="rId6" imgW="6096000" imgH="4067175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125538"/>
                        <a:ext cx="2197100" cy="1463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111750" y="804863"/>
          <a:ext cx="3225800" cy="186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Worksheet" r:id="rId8" imgW="3657600" imgH="2114451" progId="Excel.Sheet.8">
                  <p:embed/>
                </p:oleObj>
              </mc:Choice>
              <mc:Fallback>
                <p:oleObj name="Worksheet" r:id="rId8" imgW="3657600" imgH="2114451" progId="Excel.Sheet.8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804863"/>
                        <a:ext cx="3225800" cy="1865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8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395288" y="2565400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Diagram" r:id="rId10" imgW="6096000" imgH="4067251" progId="MSGraph.Chart.8">
                  <p:embed followColorScheme="full"/>
                </p:oleObj>
              </mc:Choice>
              <mc:Fallback>
                <p:oleObj name="Diagram" r:id="rId10" imgW="6096000" imgH="4067251" progId="MSGraph.Chart.8">
                  <p:embed followColorScheme="full"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565400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Text Box 7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4102" name="Object 9"/>
          <p:cNvGraphicFramePr>
            <a:graphicFrameLocks noChangeAspect="1"/>
          </p:cNvGraphicFramePr>
          <p:nvPr/>
        </p:nvGraphicFramePr>
        <p:xfrm>
          <a:off x="2830513" y="2420888"/>
          <a:ext cx="2441575" cy="168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Worksheet" r:id="rId12" imgW="2447841" imgH="1685941" progId="Excel.Sheet.8">
                  <p:embed/>
                </p:oleObj>
              </mc:Choice>
              <mc:Fallback>
                <p:oleObj name="Worksheet" r:id="rId12" imgW="2447841" imgH="1685941" progId="Excel.Sheet.8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0513" y="2420888"/>
                        <a:ext cx="2441575" cy="168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10"/>
          <p:cNvGraphicFramePr>
            <a:graphicFrameLocks noChangeAspect="1"/>
          </p:cNvGraphicFramePr>
          <p:nvPr/>
        </p:nvGraphicFramePr>
        <p:xfrm>
          <a:off x="4964008" y="2228851"/>
          <a:ext cx="3496424" cy="1920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Worksheet" r:id="rId14" imgW="3667041" imgH="2009890" progId="Excel.Sheet.8">
                  <p:embed/>
                </p:oleObj>
              </mc:Choice>
              <mc:Fallback>
                <p:oleObj name="Worksheet" r:id="rId14" imgW="3667041" imgH="2009890" progId="Excel.Sheet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4008" y="2228851"/>
                        <a:ext cx="3496424" cy="19202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11"/>
          <p:cNvGraphicFramePr>
            <a:graphicFrameLocks noChangeAspect="1"/>
          </p:cNvGraphicFramePr>
          <p:nvPr/>
        </p:nvGraphicFramePr>
        <p:xfrm>
          <a:off x="468313" y="4219575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Diagram" r:id="rId16" imgW="6096000" imgH="4067251" progId="MSGraph.Chart.8">
                  <p:embed followColorScheme="full"/>
                </p:oleObj>
              </mc:Choice>
              <mc:Fallback>
                <p:oleObj name="Diagram" r:id="rId16" imgW="6096000" imgH="4067251" progId="MSGraph.Chart.8">
                  <p:embed followColorScheme="full"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219575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0" y="1412875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Magyar</a:t>
            </a: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0" y="2636838"/>
            <a:ext cx="45878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Történelem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0" y="4149725"/>
            <a:ext cx="4587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Matematika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8101013" y="141287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84768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80817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79263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8101013" y="2852738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80529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77532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75417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8101013" y="458152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82675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77267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76423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graphicFrame>
        <p:nvGraphicFramePr>
          <p:cNvPr id="4105" name="Object 32"/>
          <p:cNvGraphicFramePr>
            <a:graphicFrameLocks noChangeAspect="1"/>
          </p:cNvGraphicFramePr>
          <p:nvPr/>
        </p:nvGraphicFramePr>
        <p:xfrm>
          <a:off x="2800375" y="4077072"/>
          <a:ext cx="2451100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Worksheet" r:id="rId18" imgW="2447841" imgH="1685941" progId="Excel.Sheet.8">
                  <p:embed/>
                </p:oleObj>
              </mc:Choice>
              <mc:Fallback>
                <p:oleObj name="Worksheet" r:id="rId18" imgW="2447841" imgH="1685941" progId="Excel.Sheet.8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0375" y="4077072"/>
                        <a:ext cx="2451100" cy="168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33"/>
          <p:cNvGraphicFramePr>
            <a:graphicFrameLocks noChangeAspect="1"/>
          </p:cNvGraphicFramePr>
          <p:nvPr/>
        </p:nvGraphicFramePr>
        <p:xfrm>
          <a:off x="4859338" y="3933825"/>
          <a:ext cx="3762375" cy="181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Worksheet" r:id="rId20" imgW="4286351" imgH="2066899" progId="Excel.Sheet.8">
                  <p:embed/>
                </p:oleObj>
              </mc:Choice>
              <mc:Fallback>
                <p:oleObj name="Worksheet" r:id="rId20" imgW="4286351" imgH="2066899" progId="Excel.Sheet.8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3933825"/>
                        <a:ext cx="3762375" cy="181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j01001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1557338"/>
            <a:ext cx="1152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j01208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2565400"/>
            <a:ext cx="10795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16013" y="404813"/>
            <a:ext cx="662463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/>
              <a:t>A vizsgaszervezés néhány számadata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79388" y="2205038"/>
            <a:ext cx="3168650" cy="8334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Vizsgatárgyak</a:t>
            </a: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rgbClr val="FF0000"/>
                </a:solidFill>
              </a:rPr>
              <a:t>(az idegen nyelvűekkel együtt)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148064" y="1844824"/>
            <a:ext cx="3355975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rgbClr val="FF0000"/>
                </a:solidFill>
              </a:rPr>
              <a:t>Középszint:</a:t>
            </a:r>
            <a:r>
              <a:rPr lang="hu-HU" sz="1200" dirty="0" smtClean="0">
                <a:solidFill>
                  <a:srgbClr val="FF0000"/>
                </a:solidFill>
              </a:rPr>
              <a:t> 196 </a:t>
            </a:r>
            <a:r>
              <a:rPr lang="hu-HU" sz="1400" b="1" dirty="0" smtClean="0">
                <a:solidFill>
                  <a:srgbClr val="FF0000"/>
                </a:solidFill>
              </a:rPr>
              <a:t>191</a:t>
            </a:r>
            <a:r>
              <a:rPr lang="hu-HU" sz="2400" b="1" dirty="0" smtClean="0">
                <a:solidFill>
                  <a:srgbClr val="FF0000"/>
                </a:solidFill>
              </a:rPr>
              <a:t> </a:t>
            </a:r>
            <a:r>
              <a:rPr lang="hu-HU" sz="1600" b="1" dirty="0" smtClean="0">
                <a:solidFill>
                  <a:srgbClr val="FF0000"/>
                </a:solidFill>
              </a:rPr>
              <a:t>181 </a:t>
            </a:r>
            <a:r>
              <a:rPr lang="hu-HU" b="1" dirty="0" smtClean="0">
                <a:solidFill>
                  <a:srgbClr val="FF0000"/>
                </a:solidFill>
              </a:rPr>
              <a:t>182 </a:t>
            </a:r>
            <a:r>
              <a:rPr lang="hu-HU" sz="2000" b="1" dirty="0" smtClean="0">
                <a:solidFill>
                  <a:srgbClr val="FF0000"/>
                </a:solidFill>
              </a:rPr>
              <a:t>154</a:t>
            </a:r>
            <a:endParaRPr lang="hu-HU" sz="2000" b="1" dirty="0">
              <a:solidFill>
                <a:srgbClr val="FF0000"/>
              </a:solidFill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104457" y="2890838"/>
            <a:ext cx="3355975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rgbClr val="FF0000"/>
                </a:solidFill>
              </a:rPr>
              <a:t>Emelt szint: </a:t>
            </a:r>
            <a:r>
              <a:rPr lang="hu-HU" sz="1200" dirty="0" smtClean="0">
                <a:solidFill>
                  <a:srgbClr val="FF0000"/>
                </a:solidFill>
              </a:rPr>
              <a:t>89</a:t>
            </a:r>
            <a:r>
              <a:rPr lang="hu-HU" sz="1400" b="1" dirty="0" smtClean="0">
                <a:solidFill>
                  <a:srgbClr val="FF0000"/>
                </a:solidFill>
              </a:rPr>
              <a:t>  </a:t>
            </a:r>
            <a:r>
              <a:rPr lang="hu-HU" sz="1400" b="1" dirty="0">
                <a:solidFill>
                  <a:srgbClr val="FF0000"/>
                </a:solidFill>
              </a:rPr>
              <a:t>57</a:t>
            </a:r>
            <a:r>
              <a:rPr lang="hu-HU" b="1" dirty="0">
                <a:solidFill>
                  <a:srgbClr val="FF0000"/>
                </a:solidFill>
              </a:rPr>
              <a:t>   </a:t>
            </a:r>
            <a:r>
              <a:rPr lang="hu-HU" b="1" dirty="0" smtClean="0">
                <a:solidFill>
                  <a:srgbClr val="FF0000"/>
                </a:solidFill>
              </a:rPr>
              <a:t>65</a:t>
            </a:r>
            <a:r>
              <a:rPr lang="hu-HU" sz="2400" b="1" dirty="0" smtClean="0">
                <a:solidFill>
                  <a:srgbClr val="FF0000"/>
                </a:solidFill>
              </a:rPr>
              <a:t>  </a:t>
            </a:r>
            <a:r>
              <a:rPr lang="hu-HU" sz="2000" b="1" dirty="0" smtClean="0">
                <a:solidFill>
                  <a:srgbClr val="FF0000"/>
                </a:solidFill>
              </a:rPr>
              <a:t>73 </a:t>
            </a:r>
            <a:r>
              <a:rPr lang="hu-HU" sz="2400" b="1" dirty="0" err="1" smtClean="0">
                <a:solidFill>
                  <a:srgbClr val="FF0000"/>
                </a:solidFill>
              </a:rPr>
              <a:t>73</a:t>
            </a:r>
            <a:endParaRPr lang="hu-HU" sz="2400" b="1" dirty="0">
              <a:solidFill>
                <a:srgbClr val="FF0000"/>
              </a:solidFill>
            </a:endParaRPr>
          </a:p>
        </p:txBody>
      </p:sp>
      <p:pic>
        <p:nvPicPr>
          <p:cNvPr id="2356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4511675"/>
            <a:ext cx="105410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 Box 10"/>
          <p:cNvSpPr txBox="1">
            <a:spLocks noChangeArrowheads="1"/>
          </p:cNvSpPr>
          <p:nvPr/>
        </p:nvSpPr>
        <p:spPr bwMode="auto">
          <a:xfrm>
            <a:off x="611188" y="4365625"/>
            <a:ext cx="2447925" cy="8318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Vizsgák idegen nyelven</a:t>
            </a:r>
          </a:p>
        </p:txBody>
      </p:sp>
      <p:sp>
        <p:nvSpPr>
          <p:cNvPr id="23562" name="Text Box 11"/>
          <p:cNvSpPr txBox="1">
            <a:spLocks noChangeArrowheads="1"/>
          </p:cNvSpPr>
          <p:nvPr/>
        </p:nvSpPr>
        <p:spPr bwMode="auto">
          <a:xfrm>
            <a:off x="4859338" y="3860800"/>
            <a:ext cx="3600450" cy="196977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rgbClr val="FF0000"/>
                </a:solidFill>
              </a:rPr>
              <a:t>Középszinten 16, emelt szinten 10 vizsgatárgyból </a:t>
            </a:r>
            <a:r>
              <a:rPr lang="hu-HU" sz="1600" b="1" dirty="0">
                <a:solidFill>
                  <a:srgbClr val="FF0000"/>
                </a:solidFill>
              </a:rPr>
              <a:t>jelentkeztek idegen nyelven is</a:t>
            </a: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rgbClr val="FF0000"/>
                </a:solidFill>
              </a:rPr>
              <a:t>pl.: </a:t>
            </a:r>
            <a:r>
              <a:rPr lang="hu-HU" sz="1600" b="1" dirty="0" smtClean="0">
                <a:solidFill>
                  <a:srgbClr val="FF0000"/>
                </a:solidFill>
              </a:rPr>
              <a:t>középszinten matematika </a:t>
            </a:r>
            <a:r>
              <a:rPr lang="hu-HU" sz="1600" b="1" dirty="0">
                <a:solidFill>
                  <a:srgbClr val="FF0000"/>
                </a:solidFill>
              </a:rPr>
              <a:t>10, történelem 10, földrajz </a:t>
            </a:r>
            <a:r>
              <a:rPr lang="hu-HU" sz="1600" b="1" dirty="0" smtClean="0">
                <a:solidFill>
                  <a:srgbClr val="FF0000"/>
                </a:solidFill>
              </a:rPr>
              <a:t>4, </a:t>
            </a:r>
            <a:r>
              <a:rPr lang="hu-HU" sz="1600" b="1" dirty="0">
                <a:solidFill>
                  <a:srgbClr val="FF0000"/>
                </a:solidFill>
              </a:rPr>
              <a:t>informatika </a:t>
            </a:r>
            <a:r>
              <a:rPr lang="hu-HU" sz="1600" b="1" dirty="0" smtClean="0">
                <a:solidFill>
                  <a:srgbClr val="FF0000"/>
                </a:solidFill>
              </a:rPr>
              <a:t>6, </a:t>
            </a:r>
            <a:r>
              <a:rPr lang="hu-HU" sz="1600" b="1" dirty="0">
                <a:solidFill>
                  <a:srgbClr val="FF0000"/>
                </a:solidFill>
              </a:rPr>
              <a:t>testnevelés </a:t>
            </a:r>
            <a:r>
              <a:rPr lang="hu-HU" sz="1600" b="1" dirty="0" smtClean="0">
                <a:solidFill>
                  <a:srgbClr val="FF0000"/>
                </a:solidFill>
              </a:rPr>
              <a:t>3, </a:t>
            </a:r>
            <a:r>
              <a:rPr lang="hu-HU" sz="1600" b="1" dirty="0">
                <a:solidFill>
                  <a:srgbClr val="FF0000"/>
                </a:solidFill>
              </a:rPr>
              <a:t>biológia </a:t>
            </a:r>
            <a:r>
              <a:rPr lang="hu-HU" sz="1600" b="1" dirty="0" smtClean="0">
                <a:solidFill>
                  <a:srgbClr val="FF0000"/>
                </a:solidFill>
              </a:rPr>
              <a:t>2, </a:t>
            </a:r>
            <a:r>
              <a:rPr lang="hu-HU" sz="1600" b="1" dirty="0">
                <a:solidFill>
                  <a:srgbClr val="FF0000"/>
                </a:solidFill>
              </a:rPr>
              <a:t>fizika </a:t>
            </a:r>
            <a:r>
              <a:rPr lang="hu-HU" sz="1600" b="1" dirty="0" smtClean="0">
                <a:solidFill>
                  <a:srgbClr val="FF0000"/>
                </a:solidFill>
              </a:rPr>
              <a:t>3 </a:t>
            </a:r>
            <a:r>
              <a:rPr lang="hu-HU" sz="1600" b="1" dirty="0">
                <a:solidFill>
                  <a:srgbClr val="FF0000"/>
                </a:solidFill>
              </a:rPr>
              <a:t>idegen nyelven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2916238" y="4221163"/>
          <a:ext cx="2514600" cy="160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Worksheet" r:id="rId4" imgW="2447841" imgH="1562197" progId="Excel.Sheet.8">
                  <p:embed/>
                </p:oleObj>
              </mc:Choice>
              <mc:Fallback>
                <p:oleObj name="Worksheet" r:id="rId4" imgW="2447841" imgH="1562197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4221163"/>
                        <a:ext cx="2514600" cy="160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916238" y="982663"/>
          <a:ext cx="2447925" cy="150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Worksheet" r:id="rId6" imgW="2457551" imgH="1514375" progId="Excel.Sheet.8">
                  <p:embed/>
                </p:oleObj>
              </mc:Choice>
              <mc:Fallback>
                <p:oleObj name="Worksheet" r:id="rId6" imgW="2457551" imgH="1514375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982663"/>
                        <a:ext cx="2447925" cy="150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288" y="981075"/>
          <a:ext cx="2197100" cy="146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Diagram" r:id="rId8" imgW="6096000" imgH="4067251" progId="MSGraph.Chart.8">
                  <p:embed followColorScheme="full"/>
                </p:oleObj>
              </mc:Choice>
              <mc:Fallback>
                <p:oleObj name="Diagram" r:id="rId8" imgW="6096000" imgH="4067251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981075"/>
                        <a:ext cx="2197100" cy="1465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284788" y="563265"/>
          <a:ext cx="3187700" cy="205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Worksheet" r:id="rId10" imgW="3648159" imgH="2352752" progId="Excel.Sheet.8">
                  <p:embed/>
                </p:oleObj>
              </mc:Choice>
              <mc:Fallback>
                <p:oleObj name="Worksheet" r:id="rId10" imgW="3648159" imgH="2352752" progId="Excel.Sheet.8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4788" y="563265"/>
                        <a:ext cx="3187700" cy="2055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7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395288" y="2565400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Diagram" r:id="rId12" imgW="6096000" imgH="4067251" progId="MSGraph.Chart.8">
                  <p:embed followColorScheme="full"/>
                </p:oleObj>
              </mc:Choice>
              <mc:Fallback>
                <p:oleObj name="Diagram" r:id="rId12" imgW="6096000" imgH="4067251" progId="MSGraph.Chart.8">
                  <p:embed followColorScheme="full"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565400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1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5127" name="Object 8"/>
          <p:cNvGraphicFramePr>
            <a:graphicFrameLocks noChangeAspect="1"/>
          </p:cNvGraphicFramePr>
          <p:nvPr/>
        </p:nvGraphicFramePr>
        <p:xfrm>
          <a:off x="1664070" y="2526522"/>
          <a:ext cx="4765487" cy="1622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Worksheet" r:id="rId14" imgW="4257759" imgH="1343079" progId="Excel.Sheet.8">
                  <p:embed/>
                </p:oleObj>
              </mc:Choice>
              <mc:Fallback>
                <p:oleObj name="Worksheet" r:id="rId14" imgW="4257759" imgH="1343079" progId="Excel.Shee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4070" y="2526522"/>
                        <a:ext cx="4765487" cy="16225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9"/>
          <p:cNvGraphicFramePr>
            <a:graphicFrameLocks noChangeAspect="1"/>
          </p:cNvGraphicFramePr>
          <p:nvPr/>
        </p:nvGraphicFramePr>
        <p:xfrm>
          <a:off x="4932363" y="2095500"/>
          <a:ext cx="3835400" cy="220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Worksheet" r:id="rId16" imgW="4257759" imgH="2438400" progId="Excel.Sheet.8">
                  <p:embed/>
                </p:oleObj>
              </mc:Choice>
              <mc:Fallback>
                <p:oleObj name="Worksheet" r:id="rId16" imgW="4257759" imgH="2438400" progId="Excel.Sheet.8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2095500"/>
                        <a:ext cx="3835400" cy="220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9" name="Object 10"/>
          <p:cNvGraphicFramePr>
            <a:graphicFrameLocks noChangeAspect="1"/>
          </p:cNvGraphicFramePr>
          <p:nvPr/>
        </p:nvGraphicFramePr>
        <p:xfrm>
          <a:off x="468313" y="4221163"/>
          <a:ext cx="2159000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Diagram" r:id="rId18" imgW="6096000" imgH="4067251" progId="MSGraph.Chart.8">
                  <p:embed followColorScheme="full"/>
                </p:oleObj>
              </mc:Choice>
              <mc:Fallback>
                <p:oleObj name="Diagram" r:id="rId18" imgW="6096000" imgH="4067251" progId="MSGraph.Chart.8">
                  <p:embed followColorScheme="full"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221163"/>
                        <a:ext cx="2159000" cy="1439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0" name="Object 11"/>
          <p:cNvGraphicFramePr>
            <a:graphicFrameLocks noChangeAspect="1"/>
          </p:cNvGraphicFramePr>
          <p:nvPr/>
        </p:nvGraphicFramePr>
        <p:xfrm>
          <a:off x="4787900" y="3860800"/>
          <a:ext cx="4259263" cy="203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Worksheet" r:id="rId20" imgW="4295792" imgH="2047986" progId="Excel.Sheet.8">
                  <p:embed/>
                </p:oleObj>
              </mc:Choice>
              <mc:Fallback>
                <p:oleObj name="Worksheet" r:id="rId20" imgW="4295792" imgH="2047986" progId="Excel.Shee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3860800"/>
                        <a:ext cx="4259263" cy="2030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0" y="1125538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Angol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0" y="2781300"/>
            <a:ext cx="4587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Német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0" y="4149725"/>
            <a:ext cx="4587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Informatika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8316913" y="126841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54945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52264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52349</a:t>
            </a:r>
            <a:r>
              <a:rPr lang="hu-HU" sz="14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8316913" y="2924944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22280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19466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</a:rPr>
              <a:t>19040 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8316913" y="465296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24431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22322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</a:rPr>
              <a:t>20433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1187450" y="333375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A középszintű </a:t>
            </a:r>
            <a:r>
              <a:rPr lang="hu-HU" b="1" dirty="0">
                <a:latin typeface="Arial" pitchFamily="34" charset="0"/>
                <a:cs typeface="+mn-cs"/>
              </a:rPr>
              <a:t>vizsgaeredmények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</a:br>
            <a:r>
              <a:rPr lang="hu-HU" b="1" dirty="0">
                <a:solidFill>
                  <a:srgbClr val="00FFFF"/>
                </a:solidFill>
                <a:latin typeface="Arial" pitchFamily="34" charset="0"/>
                <a:cs typeface="+mn-cs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itchFamily="34" charset="0"/>
                <a:cs typeface="+mn-cs"/>
              </a:rPr>
              <a:t>2010.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+mn-cs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+mn-cs"/>
              </a:rPr>
              <a:t>2011.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2012.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2013.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2014.</a:t>
            </a:r>
            <a:endParaRPr lang="hu-HU" b="1" dirty="0">
              <a:solidFill>
                <a:srgbClr val="0000FF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2051050" y="4149725"/>
          <a:ext cx="3836988" cy="191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Worksheet" r:id="rId4" imgW="3657600" imgH="1828868" progId="Excel.Sheet.8">
                  <p:embed/>
                </p:oleObj>
              </mc:Choice>
              <mc:Fallback>
                <p:oleObj name="Worksheet" r:id="rId4" imgW="3657600" imgH="1828868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4149725"/>
                        <a:ext cx="3836988" cy="191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609850" y="981075"/>
          <a:ext cx="2840038" cy="176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Worksheet" r:id="rId6" imgW="2438400" imgH="1514375" progId="Excel.Sheet.8">
                  <p:embed/>
                </p:oleObj>
              </mc:Choice>
              <mc:Fallback>
                <p:oleObj name="Worksheet" r:id="rId6" imgW="2438400" imgH="1514375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850" y="981075"/>
                        <a:ext cx="2840038" cy="1763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68313" y="1125538"/>
          <a:ext cx="2197100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Diagram" r:id="rId8" imgW="6096000" imgH="4067251" progId="MSGraph.Chart.8">
                  <p:embed followColorScheme="full"/>
                </p:oleObj>
              </mc:Choice>
              <mc:Fallback>
                <p:oleObj name="Diagram" r:id="rId8" imgW="6096000" imgH="4067251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125538"/>
                        <a:ext cx="2197100" cy="1463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129213" y="779463"/>
          <a:ext cx="3273425" cy="193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Worksheet" r:id="rId10" imgW="3667041" imgH="2162273" progId="Excel.Sheet.8">
                  <p:embed/>
                </p:oleObj>
              </mc:Choice>
              <mc:Fallback>
                <p:oleObj name="Worksheet" r:id="rId10" imgW="3667041" imgH="2162273" progId="Excel.Sheet.8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9213" y="779463"/>
                        <a:ext cx="3273425" cy="193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7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395288" y="2708275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Diagram" r:id="rId12" imgW="6096000" imgH="4067251" progId="MSGraph.Chart.8">
                  <p:embed followColorScheme="full"/>
                </p:oleObj>
              </mc:Choice>
              <mc:Fallback>
                <p:oleObj name="Diagram" r:id="rId12" imgW="6096000" imgH="4067251" progId="MSGraph.Chart.8">
                  <p:embed followColorScheme="full"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708275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6151" name="Object 8"/>
          <p:cNvGraphicFramePr>
            <a:graphicFrameLocks noChangeAspect="1"/>
          </p:cNvGraphicFramePr>
          <p:nvPr/>
        </p:nvGraphicFramePr>
        <p:xfrm>
          <a:off x="2771775" y="2492375"/>
          <a:ext cx="2474913" cy="183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Worksheet" r:id="rId14" imgW="2438400" imgH="1809685" progId="Excel.Sheet.8">
                  <p:embed/>
                </p:oleObj>
              </mc:Choice>
              <mc:Fallback>
                <p:oleObj name="Worksheet" r:id="rId14" imgW="2438400" imgH="1809685" progId="Excel.Shee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2492375"/>
                        <a:ext cx="2474913" cy="1839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9"/>
          <p:cNvGraphicFramePr>
            <a:graphicFrameLocks noChangeAspect="1"/>
          </p:cNvGraphicFramePr>
          <p:nvPr/>
        </p:nvGraphicFramePr>
        <p:xfrm>
          <a:off x="4924228" y="2349500"/>
          <a:ext cx="3841766" cy="1943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Worksheet" r:id="rId16" imgW="4257759" imgH="2152547" progId="Excel.Sheet.8">
                  <p:embed/>
                </p:oleObj>
              </mc:Choice>
              <mc:Fallback>
                <p:oleObj name="Worksheet" r:id="rId16" imgW="4257759" imgH="2152547" progId="Excel.Sheet.8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4228" y="2349500"/>
                        <a:ext cx="3841766" cy="19435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10"/>
          <p:cNvGraphicFramePr>
            <a:graphicFrameLocks noChangeAspect="1"/>
          </p:cNvGraphicFramePr>
          <p:nvPr/>
        </p:nvGraphicFramePr>
        <p:xfrm>
          <a:off x="468313" y="4437063"/>
          <a:ext cx="2159000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Diagram" r:id="rId18" imgW="6096000" imgH="4067251" progId="MSGraph.Chart.8">
                  <p:embed followColorScheme="full"/>
                </p:oleObj>
              </mc:Choice>
              <mc:Fallback>
                <p:oleObj name="Diagram" r:id="rId18" imgW="6096000" imgH="4067251" progId="MSGraph.Chart.8">
                  <p:embed followColorScheme="full"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437063"/>
                        <a:ext cx="2159000" cy="1439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1"/>
          <p:cNvGraphicFramePr>
            <a:graphicFrameLocks noChangeAspect="1"/>
          </p:cNvGraphicFramePr>
          <p:nvPr/>
        </p:nvGraphicFramePr>
        <p:xfrm>
          <a:off x="4829175" y="4005263"/>
          <a:ext cx="4068763" cy="216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Worksheet" r:id="rId20" imgW="4248049" imgH="2257378" progId="Excel.Sheet.8">
                  <p:embed/>
                </p:oleObj>
              </mc:Choice>
              <mc:Fallback>
                <p:oleObj name="Worksheet" r:id="rId20" imgW="4248049" imgH="2257378" progId="Excel.Shee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175" y="4005263"/>
                        <a:ext cx="4068763" cy="2160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0" y="1268413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Biológia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0" y="2852738"/>
            <a:ext cx="4587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Fizika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0" y="4508500"/>
            <a:ext cx="458788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Kémia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8172400" y="1340768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 9855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9056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 8393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8316913" y="314166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4313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3790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3343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8316913" y="486886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2712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1234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   774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1116013" y="476250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A középszintű </a:t>
            </a:r>
            <a:r>
              <a:rPr lang="hu-HU" b="1" dirty="0">
                <a:latin typeface="Arial" pitchFamily="34" charset="0"/>
                <a:cs typeface="+mn-cs"/>
              </a:rPr>
              <a:t>vizsgaeredmények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</a:br>
            <a:r>
              <a:rPr lang="hu-HU" b="1" dirty="0">
                <a:solidFill>
                  <a:srgbClr val="00FFFF"/>
                </a:solidFill>
                <a:latin typeface="Arial" pitchFamily="34" charset="0"/>
                <a:cs typeface="+mn-cs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itchFamily="34" charset="0"/>
                <a:cs typeface="+mn-cs"/>
              </a:rPr>
              <a:t>2010.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+mn-cs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+mn-cs"/>
              </a:rPr>
              <a:t>2011.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2012.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2013.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2014.</a:t>
            </a:r>
            <a:endParaRPr lang="hu-HU" b="1" dirty="0">
              <a:solidFill>
                <a:srgbClr val="0000FF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497887" cy="922338"/>
          </a:xfrm>
        </p:spPr>
        <p:txBody>
          <a:bodyPr/>
          <a:lstStyle/>
          <a:p>
            <a:pPr eaLnBrk="1" hangingPunct="1"/>
            <a:r>
              <a:rPr lang="hu-HU" sz="2000" dirty="0" smtClean="0"/>
              <a:t>Az egyes vizsgázói rétegek átlageredményeinek összehasonlítása %-ban, középszinten  </a:t>
            </a:r>
            <a:r>
              <a:rPr lang="hu-HU" sz="1200" dirty="0" smtClean="0"/>
              <a:t>2012. </a:t>
            </a:r>
            <a:r>
              <a:rPr lang="hu-HU" sz="1800" dirty="0" smtClean="0"/>
              <a:t>- </a:t>
            </a:r>
            <a:r>
              <a:rPr lang="hu-HU" sz="1400" dirty="0" smtClean="0"/>
              <a:t>2013. – </a:t>
            </a:r>
            <a:r>
              <a:rPr lang="hu-HU" sz="1600" b="1" dirty="0" smtClean="0"/>
              <a:t>2014</a:t>
            </a:r>
            <a:r>
              <a:rPr lang="hu-HU" sz="1800" b="1" dirty="0" smtClean="0"/>
              <a:t>.</a:t>
            </a:r>
            <a:endParaRPr lang="hu-HU" sz="18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53703" name="Group 103"/>
          <p:cNvGraphicFramePr>
            <a:graphicFrameLocks noGrp="1"/>
          </p:cNvGraphicFramePr>
          <p:nvPr>
            <p:ph sz="half" idx="1"/>
          </p:nvPr>
        </p:nvGraphicFramePr>
        <p:xfrm>
          <a:off x="439962" y="849994"/>
          <a:ext cx="8280598" cy="5190679"/>
        </p:xfrm>
        <a:graphic>
          <a:graphicData uri="http://schemas.openxmlformats.org/drawingml/2006/table">
            <a:tbl>
              <a:tblPr/>
              <a:tblGrid>
                <a:gridCol w="1223814"/>
                <a:gridCol w="1224136"/>
                <a:gridCol w="1296144"/>
                <a:gridCol w="1468064"/>
                <a:gridCol w="1556272"/>
                <a:gridCol w="1512168"/>
              </a:tblGrid>
              <a:tr h="288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Vizsgatárgy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Összes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Gimnázium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Szakközép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Felnőttoktatás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Tanulói 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jv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. kívül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40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Magyar nyelv és irodalom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56,90,  57,50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60,98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67,53, 67,86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71,28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 49,44, 50,41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53,55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45,27, 46,16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49,40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54,44, 52,66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55,81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09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Történelem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59,03, 55,98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57,24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68,50, 65,14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66,47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52,67, 49,56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50,35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50,56, 48,29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49,41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62,84, 60,37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59,93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75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Matematika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49,19, 47,59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46,36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59,67, 57,77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55,77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42,81, 41,61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40,60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34,80, 34,30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33,61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48,49, 46,99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43,80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67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Angol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59,43, 58,01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60,42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72,83, 70,96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73,28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51,77, 51,25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53,45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39,99, 40,58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41,81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57,50, 51,72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53,92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547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59,91, 57,66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73,63, 72,97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52,85, 49,29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47,59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43,72, 40,68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41,79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54,00, 50,20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46,56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0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Fizika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67,22, 69,52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68,59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72,75, 76,30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74,46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52,98, 58,05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57,90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47,87, 57,24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51,31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66,23, 70,11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68,36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Kémia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68,42, 67,28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61,06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68,80, 73,35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64,97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49,81, 59,42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56,04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43,37, 48,91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40,86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71,45, 66,00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61,45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40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Biológia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61,44, 67,30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57,85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67,49, 73,48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64,77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50,45, 62,94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51,33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52,42, 62,31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51,83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70,46, 76,29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67,91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Informatika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58,14, 57,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</a:t>
                      </a:r>
                      <a:endParaRPr lang="hu-HU" sz="1200" b="1" kern="1200" dirty="0" smtClean="0">
                        <a:solidFill>
                          <a:srgbClr val="FF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54,35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69,35, 67,51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63,12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56,95, 53,50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50,61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44,62, 42,18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40,81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66,91,</a:t>
                      </a:r>
                      <a:r>
                        <a:rPr lang="hu-HU" sz="1200" b="1" kern="1200" baseline="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61,80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7970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351837" cy="993775"/>
          </a:xfrm>
        </p:spPr>
        <p:txBody>
          <a:bodyPr/>
          <a:lstStyle/>
          <a:p>
            <a:pPr eaLnBrk="1" hangingPunct="1"/>
            <a:r>
              <a:rPr lang="hu-HU" sz="2000" dirty="0" smtClean="0"/>
              <a:t>Az egyes vizsgázói rétegek átlageredményeinek összehasonlítása </a:t>
            </a:r>
            <a:br>
              <a:rPr lang="hu-HU" sz="2000" dirty="0" smtClean="0"/>
            </a:br>
            <a:r>
              <a:rPr lang="hu-HU" sz="2000" dirty="0" smtClean="0"/>
              <a:t>%-ban, emelt szinten </a:t>
            </a:r>
            <a:r>
              <a:rPr lang="hu-HU" sz="1200" dirty="0" smtClean="0"/>
              <a:t>2012. – 2013</a:t>
            </a:r>
            <a:r>
              <a:rPr lang="hu-HU" sz="1400" dirty="0" smtClean="0"/>
              <a:t>. – </a:t>
            </a:r>
            <a:r>
              <a:rPr lang="hu-HU" sz="1400" b="1" dirty="0" smtClean="0"/>
              <a:t>2014.</a:t>
            </a:r>
            <a:endParaRPr lang="hu-HU" sz="14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27251" name="Group 275"/>
          <p:cNvGraphicFramePr>
            <a:graphicFrameLocks noGrp="1"/>
          </p:cNvGraphicFramePr>
          <p:nvPr>
            <p:ph sz="half" idx="1"/>
          </p:nvPr>
        </p:nvGraphicFramePr>
        <p:xfrm>
          <a:off x="251520" y="836712"/>
          <a:ext cx="8614742" cy="5194436"/>
        </p:xfrm>
        <a:graphic>
          <a:graphicData uri="http://schemas.openxmlformats.org/drawingml/2006/table">
            <a:tbl>
              <a:tblPr/>
              <a:tblGrid>
                <a:gridCol w="1177407"/>
                <a:gridCol w="1472739"/>
                <a:gridCol w="1472739"/>
                <a:gridCol w="1472739"/>
                <a:gridCol w="1472739"/>
                <a:gridCol w="1546379"/>
              </a:tblGrid>
              <a:tr h="3441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Összes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Gimnázium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Szakközép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Felnőttoktatás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Tanulói </a:t>
                      </a:r>
                      <a:r>
                        <a:rPr kumimoji="0" lang="hu-H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jv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. kívül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650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62,14, 61,93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64,44, 65,03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53,05, 53,63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61,08, 54,85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48,29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59,13, 53,86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63,55, 67,95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65,67, 70,51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57,08, 62,87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51,31, 56,91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57,81, 58,96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52,34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71,15, 61,88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74,42, 63,88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60,97, 53,19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42,25, 42,40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53,40, 46,43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69,56, 71,28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71,97, 73,10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64,76, 67,70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64,34, 59,58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69,85, 69,64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67,63, 67,25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70,32, 69,55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63,58, 63,44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64,23, 63,00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68,50, 64,29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728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69,47, 65,35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72,57, 67,97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59,31, 54,47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 50,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, 51,86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47,00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54,51, 56,27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64,22, 60,20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66,65, 62,41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61,08, 53,00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53,86. 61,17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57,01,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54,84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61,10, 65,17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62,04, 66,46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47,58, 49,86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58,63, 55,17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47,33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61,05, 63,96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65,25, 67,47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69,46,</a:t>
                      </a:r>
                      <a:r>
                        <a:rPr lang="hu-HU" sz="1200" b="1" kern="1200" baseline="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63,99, 66,80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40,36,</a:t>
                      </a:r>
                      <a:r>
                        <a:rPr lang="hu-HU" sz="1200" b="1" kern="1200" baseline="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54,79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48,07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59,60, 59,71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8994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23850" y="0"/>
            <a:ext cx="8640763" cy="863600"/>
          </a:xfrm>
        </p:spPr>
        <p:txBody>
          <a:bodyPr/>
          <a:lstStyle/>
          <a:p>
            <a:pPr eaLnBrk="1" hangingPunct="1">
              <a:defRPr/>
            </a:pPr>
            <a:r>
              <a:rPr lang="hu-HU" sz="1600" b="1" dirty="0" smtClean="0"/>
              <a:t>A gimnáziumi és a szakközépiskolai tanulók középszintű </a:t>
            </a:r>
            <a:br>
              <a:rPr lang="hu-HU" sz="1600" b="1" dirty="0" smtClean="0"/>
            </a:br>
            <a:r>
              <a:rPr lang="hu-HU" sz="1600" b="1" dirty="0" smtClean="0"/>
              <a:t>eredményeinek  összehasonlítása </a:t>
            </a:r>
            <a:r>
              <a:rPr lang="hu-HU" sz="1800" b="1" dirty="0" smtClean="0">
                <a:solidFill>
                  <a:srgbClr val="33CC33"/>
                </a:solidFill>
              </a:rPr>
              <a:t>2012.</a:t>
            </a:r>
            <a:r>
              <a:rPr lang="hu-HU" sz="1800" b="1" dirty="0" smtClean="0">
                <a:solidFill>
                  <a:schemeClr val="tx1"/>
                </a:solidFill>
              </a:rPr>
              <a:t> – </a:t>
            </a:r>
            <a:r>
              <a:rPr lang="hu-HU" sz="1800" b="1" dirty="0" smtClean="0">
                <a:solidFill>
                  <a:srgbClr val="0000FF"/>
                </a:solidFill>
              </a:rPr>
              <a:t>2013. -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2014</a:t>
            </a:r>
            <a:r>
              <a:rPr lang="hu-HU" sz="1800" dirty="0" smtClean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hu-HU" sz="1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7170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427984" y="2204864"/>
          <a:ext cx="4354513" cy="218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Worksheet" r:id="rId4" imgW="4257759" imgH="2133634" progId="Excel.Sheet.8">
                  <p:embed/>
                </p:oleObj>
              </mc:Choice>
              <mc:Fallback>
                <p:oleObj name="Worksheet" r:id="rId4" imgW="4257759" imgH="2133634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2204864"/>
                        <a:ext cx="4354513" cy="2182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912648" y="4077072"/>
          <a:ext cx="4148137" cy="230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Worksheet" r:id="rId6" imgW="4295792" imgH="2390848" progId="Excel.Sheet.8">
                  <p:embed/>
                </p:oleObj>
              </mc:Choice>
              <mc:Fallback>
                <p:oleObj name="Worksheet" r:id="rId6" imgW="4295792" imgH="2390848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2648" y="4077072"/>
                        <a:ext cx="4148137" cy="230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7172" name="Object 7"/>
          <p:cNvGraphicFramePr>
            <a:graphicFrameLocks noChangeAspect="1"/>
          </p:cNvGraphicFramePr>
          <p:nvPr/>
        </p:nvGraphicFramePr>
        <p:xfrm>
          <a:off x="900113" y="2060575"/>
          <a:ext cx="4129087" cy="237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Worksheet" r:id="rId8" imgW="4295792" imgH="2476496" progId="Excel.Sheet.8">
                  <p:embed/>
                </p:oleObj>
              </mc:Choice>
              <mc:Fallback>
                <p:oleObj name="Worksheet" r:id="rId8" imgW="4295792" imgH="2476496" progId="Excel.Shee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060575"/>
                        <a:ext cx="4129087" cy="2378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8"/>
          <p:cNvGraphicFramePr>
            <a:graphicFrameLocks noChangeAspect="1"/>
          </p:cNvGraphicFramePr>
          <p:nvPr/>
        </p:nvGraphicFramePr>
        <p:xfrm>
          <a:off x="4643438" y="4148138"/>
          <a:ext cx="4246562" cy="219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Worksheet" r:id="rId10" imgW="4295792" imgH="2219282" progId="Excel.Sheet.8">
                  <p:embed/>
                </p:oleObj>
              </mc:Choice>
              <mc:Fallback>
                <p:oleObj name="Worksheet" r:id="rId10" imgW="4295792" imgH="2219282" progId="Excel.Shee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4148138"/>
                        <a:ext cx="4246562" cy="2190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Text Box 9"/>
          <p:cNvSpPr txBox="1">
            <a:spLocks noChangeArrowheads="1"/>
          </p:cNvSpPr>
          <p:nvPr/>
        </p:nvSpPr>
        <p:spPr bwMode="auto">
          <a:xfrm>
            <a:off x="250825" y="1124744"/>
            <a:ext cx="4318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Mindenki</a:t>
            </a:r>
          </a:p>
        </p:txBody>
      </p:sp>
      <p:sp>
        <p:nvSpPr>
          <p:cNvPr id="7179" name="Text Box 10"/>
          <p:cNvSpPr txBox="1">
            <a:spLocks noChangeArrowheads="1"/>
          </p:cNvSpPr>
          <p:nvPr/>
        </p:nvSpPr>
        <p:spPr bwMode="auto">
          <a:xfrm>
            <a:off x="250825" y="3068638"/>
            <a:ext cx="431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/>
              <a:t>Gimnázium</a:t>
            </a:r>
          </a:p>
        </p:txBody>
      </p:sp>
      <p:sp>
        <p:nvSpPr>
          <p:cNvPr id="7180" name="Text Box 11"/>
          <p:cNvSpPr txBox="1">
            <a:spLocks noChangeArrowheads="1"/>
          </p:cNvSpPr>
          <p:nvPr/>
        </p:nvSpPr>
        <p:spPr bwMode="auto">
          <a:xfrm>
            <a:off x="179388" y="4797425"/>
            <a:ext cx="800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Szakközép-</a:t>
            </a:r>
          </a:p>
          <a:p>
            <a:pPr algn="ctr">
              <a:spcBef>
                <a:spcPct val="50000"/>
              </a:spcBef>
            </a:pPr>
            <a:r>
              <a:rPr lang="hu-HU" sz="1600" b="1" dirty="0"/>
              <a:t>iskola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1835150" y="8366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/>
              <a:t>Történelem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6156176" y="836712"/>
            <a:ext cx="172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Matematika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907704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33188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32331</a:t>
            </a:r>
            <a:r>
              <a:rPr lang="hu-HU" sz="1400" b="1" dirty="0" smtClean="0"/>
              <a:t> –</a:t>
            </a:r>
            <a:r>
              <a:rPr lang="hu-HU" sz="1400" dirty="0" smtClean="0"/>
              <a:t>32304 </a:t>
            </a:r>
            <a:r>
              <a:rPr lang="hu-HU" sz="1400" b="1" dirty="0" smtClean="0">
                <a:cs typeface="+mn-cs"/>
              </a:rPr>
              <a:t> </a:t>
            </a:r>
            <a:endParaRPr lang="hu-HU" sz="1400" b="1" dirty="0">
              <a:cs typeface="+mn-cs"/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5580112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34761</a:t>
            </a:r>
            <a:r>
              <a:rPr lang="hu-HU" sz="1400" b="1" dirty="0" smtClean="0">
                <a:solidFill>
                  <a:srgbClr val="33CC33"/>
                </a:solidFill>
              </a:rPr>
              <a:t> – </a:t>
            </a:r>
            <a:r>
              <a:rPr lang="hu-HU" sz="1400" b="1" dirty="0" smtClean="0">
                <a:solidFill>
                  <a:srgbClr val="0000FF"/>
                </a:solidFill>
              </a:rPr>
              <a:t>32558</a:t>
            </a:r>
            <a:r>
              <a:rPr lang="hu-HU" sz="1400" b="1" dirty="0" smtClean="0"/>
              <a:t> – </a:t>
            </a:r>
            <a:r>
              <a:rPr lang="hu-HU" sz="1400" dirty="0" smtClean="0"/>
              <a:t>32627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908175" y="4437063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35711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33813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400" dirty="0" smtClean="0"/>
              <a:t>32705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5867400" y="4437063"/>
            <a:ext cx="2305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34837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32525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400" dirty="0" smtClean="0"/>
              <a:t>31661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graphicFrame>
        <p:nvGraphicFramePr>
          <p:cNvPr id="7174" name="Object 30"/>
          <p:cNvGraphicFramePr>
            <a:graphicFrameLocks noChangeAspect="1"/>
          </p:cNvGraphicFramePr>
          <p:nvPr/>
        </p:nvGraphicFramePr>
        <p:xfrm>
          <a:off x="811809" y="356047"/>
          <a:ext cx="4291012" cy="234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Worksheet" r:id="rId12" imgW="4276641" imgH="2333569" progId="Excel.Sheet.8">
                  <p:embed/>
                </p:oleObj>
              </mc:Choice>
              <mc:Fallback>
                <p:oleObj name="Worksheet" r:id="rId12" imgW="4276641" imgH="2333569" progId="Excel.Sheet.8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809" y="356047"/>
                        <a:ext cx="4291012" cy="2343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33"/>
          <p:cNvGraphicFramePr>
            <a:graphicFrameLocks noGrp="1" noChangeAspect="1"/>
          </p:cNvGraphicFramePr>
          <p:nvPr/>
        </p:nvGraphicFramePr>
        <p:xfrm>
          <a:off x="4500563" y="404813"/>
          <a:ext cx="4303712" cy="215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Worksheet" r:id="rId14" imgW="4257759" imgH="2133634" progId="Excel.Sheet.8">
                  <p:embed/>
                </p:oleObj>
              </mc:Choice>
              <mc:Fallback>
                <p:oleObj name="Worksheet" r:id="rId14" imgW="4257759" imgH="2133634" progId="Excel.Sheet.8">
                  <p:embed/>
                  <p:pic>
                    <p:nvPicPr>
                      <p:cNvPr id="0" name="Object 3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404813"/>
                        <a:ext cx="4303712" cy="2157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18"/>
          <p:cNvSpPr>
            <a:spLocks noGrp="1" noChangeArrowheads="1"/>
          </p:cNvSpPr>
          <p:nvPr>
            <p:ph type="title" sz="quarter"/>
          </p:nvPr>
        </p:nvSpPr>
        <p:spPr>
          <a:xfrm>
            <a:off x="179388" y="115888"/>
            <a:ext cx="8856662" cy="865187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gimnáziumi és a szakközépiskolai tanulók középszintű </a:t>
            </a:r>
            <a:br>
              <a:rPr lang="hu-HU" sz="2000" b="1" dirty="0" smtClean="0"/>
            </a:br>
            <a:r>
              <a:rPr lang="hu-HU" sz="2000" b="1" dirty="0" smtClean="0"/>
              <a:t>eredményeinek összehasonlítása </a:t>
            </a:r>
            <a:r>
              <a:rPr lang="hu-HU" sz="2000" b="1" dirty="0" smtClean="0">
                <a:solidFill>
                  <a:srgbClr val="33CC33"/>
                </a:solidFill>
              </a:rPr>
              <a:t>2012.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2013.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2014.</a:t>
            </a:r>
            <a:endParaRPr lang="hu-HU" sz="2000" b="1" dirty="0" smtClean="0">
              <a:solidFill>
                <a:srgbClr val="33CC33"/>
              </a:solidFill>
            </a:endParaRPr>
          </a:p>
        </p:txBody>
      </p:sp>
      <p:graphicFrame>
        <p:nvGraphicFramePr>
          <p:cNvPr id="8194" name="Object 30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356145" y="495300"/>
          <a:ext cx="4188993" cy="214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Worksheet" r:id="rId4" imgW="4267200" imgH="2181186" progId="Excel.Sheet.8">
                  <p:embed/>
                </p:oleObj>
              </mc:Choice>
              <mc:Fallback>
                <p:oleObj name="Worksheet" r:id="rId4" imgW="4267200" imgH="2181186" progId="Excel.Sheet.8">
                  <p:embed/>
                  <p:pic>
                    <p:nvPicPr>
                      <p:cNvPr id="0" name="Object 3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145" y="495300"/>
                        <a:ext cx="4188993" cy="2141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611688" y="2384425"/>
          <a:ext cx="3875087" cy="206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Worksheet" r:id="rId6" imgW="4257759" imgH="2266834" progId="Excel.Sheet.8">
                  <p:embed/>
                </p:oleObj>
              </mc:Choice>
              <mc:Fallback>
                <p:oleObj name="Worksheet" r:id="rId6" imgW="4257759" imgH="2266834" progId="Excel.Sheet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1688" y="2384425"/>
                        <a:ext cx="3875087" cy="206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11560" y="4107532"/>
          <a:ext cx="3960440" cy="20417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Worksheet" r:id="rId8" imgW="4286351" imgH="2209825" progId="Excel.Sheet.8">
                  <p:embed/>
                </p:oleObj>
              </mc:Choice>
              <mc:Fallback>
                <p:oleObj name="Worksheet" r:id="rId8" imgW="4286351" imgH="2209825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107532"/>
                        <a:ext cx="3960440" cy="20417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33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4641850" y="476250"/>
          <a:ext cx="3887788" cy="213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Worksheet" r:id="rId10" imgW="4267200" imgH="2343025" progId="Excel.Sheet.8">
                  <p:embed/>
                </p:oleObj>
              </mc:Choice>
              <mc:Fallback>
                <p:oleObj name="Worksheet" r:id="rId10" imgW="4267200" imgH="2343025" progId="Excel.Sheet.8">
                  <p:embed/>
                  <p:pic>
                    <p:nvPicPr>
                      <p:cNvPr id="0" name="Object 3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1850" y="476250"/>
                        <a:ext cx="3887788" cy="213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468313" y="2349500"/>
          <a:ext cx="3987800" cy="219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Worksheet" r:id="rId12" imgW="4267200" imgH="2343025" progId="Excel.Sheet.8">
                  <p:embed/>
                </p:oleObj>
              </mc:Choice>
              <mc:Fallback>
                <p:oleObj name="Worksheet" r:id="rId12" imgW="4267200" imgH="2343025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349500"/>
                        <a:ext cx="3987800" cy="2195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4500563" y="4076700"/>
          <a:ext cx="4125912" cy="2230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Worksheet" r:id="rId14" imgW="4295792" imgH="2314656" progId="Excel.Sheet.8">
                  <p:embed/>
                </p:oleObj>
              </mc:Choice>
              <mc:Fallback>
                <p:oleObj name="Worksheet" r:id="rId14" imgW="4295792" imgH="2314656" progId="Excel.Shee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4076700"/>
                        <a:ext cx="4125912" cy="2230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Text Box 8"/>
          <p:cNvSpPr txBox="1">
            <a:spLocks noChangeArrowheads="1"/>
          </p:cNvSpPr>
          <p:nvPr/>
        </p:nvSpPr>
        <p:spPr bwMode="auto">
          <a:xfrm>
            <a:off x="207963" y="1125538"/>
            <a:ext cx="430212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/>
              <a:t>Mindenki</a:t>
            </a:r>
          </a:p>
        </p:txBody>
      </p:sp>
      <p:sp>
        <p:nvSpPr>
          <p:cNvPr id="8203" name="Text Box 9"/>
          <p:cNvSpPr txBox="1">
            <a:spLocks noChangeArrowheads="1"/>
          </p:cNvSpPr>
          <p:nvPr/>
        </p:nvSpPr>
        <p:spPr bwMode="auto">
          <a:xfrm>
            <a:off x="179388" y="2852738"/>
            <a:ext cx="431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/>
              <a:t>Gimnázium</a:t>
            </a:r>
          </a:p>
        </p:txBody>
      </p:sp>
      <p:sp>
        <p:nvSpPr>
          <p:cNvPr id="8204" name="Text Box 10"/>
          <p:cNvSpPr txBox="1">
            <a:spLocks noChangeArrowheads="1"/>
          </p:cNvSpPr>
          <p:nvPr/>
        </p:nvSpPr>
        <p:spPr bwMode="auto">
          <a:xfrm>
            <a:off x="179388" y="4581525"/>
            <a:ext cx="800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/>
              <a:t>Szakközép-</a:t>
            </a:r>
          </a:p>
          <a:p>
            <a:pPr algn="ctr">
              <a:spcBef>
                <a:spcPct val="50000"/>
              </a:spcBef>
            </a:pPr>
            <a:r>
              <a:rPr lang="hu-HU" sz="1600" b="1"/>
              <a:t>iskola</a:t>
            </a:r>
          </a:p>
        </p:txBody>
      </p:sp>
      <p:sp>
        <p:nvSpPr>
          <p:cNvPr id="8205" name="Text Box 12"/>
          <p:cNvSpPr txBox="1">
            <a:spLocks noChangeArrowheads="1"/>
          </p:cNvSpPr>
          <p:nvPr/>
        </p:nvSpPr>
        <p:spPr bwMode="auto">
          <a:xfrm>
            <a:off x="1692275" y="8366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Magyar</a:t>
            </a:r>
          </a:p>
        </p:txBody>
      </p:sp>
      <p:sp>
        <p:nvSpPr>
          <p:cNvPr id="8206" name="Text Box 13"/>
          <p:cNvSpPr txBox="1">
            <a:spLocks noChangeArrowheads="1"/>
          </p:cNvSpPr>
          <p:nvPr/>
        </p:nvSpPr>
        <p:spPr bwMode="auto">
          <a:xfrm>
            <a:off x="6084888" y="908050"/>
            <a:ext cx="17287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Angol</a:t>
            </a:r>
          </a:p>
        </p:txBody>
      </p:sp>
      <p:sp>
        <p:nvSpPr>
          <p:cNvPr id="5135" name="Text Box 14"/>
          <p:cNvSpPr txBox="1">
            <a:spLocks noChangeArrowheads="1"/>
          </p:cNvSpPr>
          <p:nvPr/>
        </p:nvSpPr>
        <p:spPr bwMode="auto">
          <a:xfrm>
            <a:off x="1547813" y="2636838"/>
            <a:ext cx="2159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37090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– 35293</a:t>
            </a:r>
            <a:r>
              <a:rPr lang="hu-HU" sz="1400" b="1" dirty="0" smtClean="0"/>
              <a:t>–</a:t>
            </a:r>
            <a:r>
              <a:rPr lang="hu-HU" sz="1400" dirty="0" smtClean="0"/>
              <a:t>35325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5136" name="Text Box 15"/>
          <p:cNvSpPr txBox="1">
            <a:spLocks noChangeArrowheads="1"/>
          </p:cNvSpPr>
          <p:nvPr/>
        </p:nvSpPr>
        <p:spPr bwMode="auto">
          <a:xfrm>
            <a:off x="5652120" y="2708920"/>
            <a:ext cx="20875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23729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0000FF"/>
                </a:solidFill>
              </a:rPr>
              <a:t> 22066 – </a:t>
            </a:r>
            <a:r>
              <a:rPr lang="hu-HU" sz="1400" dirty="0" smtClean="0"/>
              <a:t>22564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5137" name="Text Box 16"/>
          <p:cNvSpPr txBox="1">
            <a:spLocks noChangeArrowheads="1"/>
          </p:cNvSpPr>
          <p:nvPr/>
        </p:nvSpPr>
        <p:spPr bwMode="auto">
          <a:xfrm>
            <a:off x="1476375" y="4365625"/>
            <a:ext cx="21367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36009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34041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400" dirty="0" smtClean="0"/>
              <a:t>33213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7186" name="Text Box 17"/>
          <p:cNvSpPr txBox="1">
            <a:spLocks noChangeArrowheads="1"/>
          </p:cNvSpPr>
          <p:nvPr/>
        </p:nvSpPr>
        <p:spPr bwMode="auto">
          <a:xfrm>
            <a:off x="5580063" y="4437063"/>
            <a:ext cx="21605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22929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21836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400" dirty="0" smtClean="0"/>
              <a:t>21740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50825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Az emelt szintű eredmények megoszlása </a:t>
            </a:r>
            <a:br>
              <a:rPr lang="hu-HU" sz="2000" b="1" dirty="0" smtClean="0"/>
            </a:br>
            <a:r>
              <a:rPr lang="hu-HU" sz="2000" b="1" dirty="0" smtClean="0">
                <a:solidFill>
                  <a:srgbClr val="FFFF00"/>
                </a:solidFill>
              </a:rPr>
              <a:t>2010.</a:t>
            </a:r>
            <a:r>
              <a:rPr lang="hu-HU" sz="2000" b="1" dirty="0" smtClean="0"/>
              <a:t> - </a:t>
            </a:r>
            <a:r>
              <a:rPr lang="hu-HU" sz="2000" b="1" dirty="0" smtClean="0">
                <a:solidFill>
                  <a:srgbClr val="FF0000"/>
                </a:solidFill>
              </a:rPr>
              <a:t>2011.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</a:rPr>
              <a:t>2012.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2013. </a:t>
            </a:r>
            <a:r>
              <a:rPr lang="hu-HU" sz="2000" b="1" dirty="0" smtClean="0">
                <a:solidFill>
                  <a:schemeClr val="tx1"/>
                </a:solidFill>
              </a:rPr>
              <a:t>–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 2014.</a:t>
            </a:r>
          </a:p>
        </p:txBody>
      </p:sp>
      <p:graphicFrame>
        <p:nvGraphicFramePr>
          <p:cNvPr id="9218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873625" y="2266950"/>
          <a:ext cx="4132263" cy="229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Worksheet" r:id="rId4" imgW="4295792" imgH="2381121" progId="Excel.Sheet.8">
                  <p:embed/>
                </p:oleObj>
              </mc:Choice>
              <mc:Fallback>
                <p:oleObj name="Worksheet" r:id="rId4" imgW="4295792" imgH="2381121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3625" y="2266950"/>
                        <a:ext cx="4132263" cy="2290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-12700" y="4019550"/>
          <a:ext cx="4540250" cy="229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Worksheet" r:id="rId6" imgW="4286351" imgH="2162273" progId="Excel.Sheet.8">
                  <p:embed/>
                </p:oleObj>
              </mc:Choice>
              <mc:Fallback>
                <p:oleObj name="Worksheet" r:id="rId6" imgW="4286351" imgH="2162273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2700" y="4019550"/>
                        <a:ext cx="4540250" cy="2290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805363" y="549275"/>
          <a:ext cx="4284662" cy="230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Worksheet" r:id="rId8" imgW="4257759" imgH="2286017" progId="Excel.Sheet.8">
                  <p:embed/>
                </p:oleObj>
              </mc:Choice>
              <mc:Fallback>
                <p:oleObj name="Worksheet" r:id="rId8" imgW="4257759" imgH="2286017" progId="Excel.Sheet.8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5363" y="549275"/>
                        <a:ext cx="4284662" cy="2300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9221" name="Object 7"/>
          <p:cNvGraphicFramePr>
            <a:graphicFrameLocks noChangeAspect="1"/>
          </p:cNvGraphicFramePr>
          <p:nvPr/>
        </p:nvGraphicFramePr>
        <p:xfrm>
          <a:off x="-58738" y="2133600"/>
          <a:ext cx="4621213" cy="23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Worksheet" r:id="rId10" imgW="4267200" imgH="2143090" progId="Excel.Sheet.8">
                  <p:embed/>
                </p:oleObj>
              </mc:Choice>
              <mc:Fallback>
                <p:oleObj name="Worksheet" r:id="rId10" imgW="4267200" imgH="2143090" progId="Excel.Shee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8738" y="2133600"/>
                        <a:ext cx="4621213" cy="2324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8"/>
          <p:cNvGraphicFramePr>
            <a:graphicFrameLocks noChangeAspect="1"/>
          </p:cNvGraphicFramePr>
          <p:nvPr/>
        </p:nvGraphicFramePr>
        <p:xfrm>
          <a:off x="4905375" y="4103688"/>
          <a:ext cx="4267200" cy="216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Worksheet" r:id="rId12" imgW="4276641" imgH="2171730" progId="Excel.Sheet.8">
                  <p:embed/>
                </p:oleObj>
              </mc:Choice>
              <mc:Fallback>
                <p:oleObj name="Worksheet" r:id="rId12" imgW="4276641" imgH="2171730" progId="Excel.Shee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75" y="4103688"/>
                        <a:ext cx="4267200" cy="2163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Text Box 9"/>
          <p:cNvSpPr txBox="1">
            <a:spLocks noChangeArrowheads="1"/>
          </p:cNvSpPr>
          <p:nvPr/>
        </p:nvSpPr>
        <p:spPr bwMode="auto">
          <a:xfrm>
            <a:off x="179388" y="1268413"/>
            <a:ext cx="458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Magyar</a:t>
            </a:r>
          </a:p>
        </p:txBody>
      </p:sp>
      <p:sp>
        <p:nvSpPr>
          <p:cNvPr id="9227" name="Text Box 10"/>
          <p:cNvSpPr txBox="1">
            <a:spLocks noChangeArrowheads="1"/>
          </p:cNvSpPr>
          <p:nvPr/>
        </p:nvSpPr>
        <p:spPr bwMode="auto">
          <a:xfrm>
            <a:off x="179388" y="2708275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Matematika</a:t>
            </a:r>
          </a:p>
        </p:txBody>
      </p:sp>
      <p:sp>
        <p:nvSpPr>
          <p:cNvPr id="9228" name="Text Box 11"/>
          <p:cNvSpPr txBox="1">
            <a:spLocks noChangeArrowheads="1"/>
          </p:cNvSpPr>
          <p:nvPr/>
        </p:nvSpPr>
        <p:spPr bwMode="auto">
          <a:xfrm>
            <a:off x="179388" y="4987917"/>
            <a:ext cx="4619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Német</a:t>
            </a:r>
          </a:p>
        </p:txBody>
      </p:sp>
      <p:sp>
        <p:nvSpPr>
          <p:cNvPr id="9229" name="Text Box 12"/>
          <p:cNvSpPr txBox="1">
            <a:spLocks noChangeArrowheads="1"/>
          </p:cNvSpPr>
          <p:nvPr/>
        </p:nvSpPr>
        <p:spPr bwMode="auto">
          <a:xfrm>
            <a:off x="4659084" y="1268413"/>
            <a:ext cx="458788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Történelem</a:t>
            </a:r>
          </a:p>
        </p:txBody>
      </p:sp>
      <p:sp>
        <p:nvSpPr>
          <p:cNvPr id="9230" name="Text Box 13"/>
          <p:cNvSpPr txBox="1">
            <a:spLocks noChangeArrowheads="1"/>
          </p:cNvSpPr>
          <p:nvPr/>
        </p:nvSpPr>
        <p:spPr bwMode="auto">
          <a:xfrm>
            <a:off x="4659084" y="3213100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Angol</a:t>
            </a:r>
          </a:p>
        </p:txBody>
      </p:sp>
      <p:sp>
        <p:nvSpPr>
          <p:cNvPr id="9231" name="Text Box 14"/>
          <p:cNvSpPr txBox="1">
            <a:spLocks noChangeArrowheads="1"/>
          </p:cNvSpPr>
          <p:nvPr/>
        </p:nvSpPr>
        <p:spPr bwMode="auto">
          <a:xfrm>
            <a:off x="4659084" y="4941888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Biológia</a:t>
            </a:r>
          </a:p>
        </p:txBody>
      </p:sp>
      <p:graphicFrame>
        <p:nvGraphicFramePr>
          <p:cNvPr id="9223" name="Object 15"/>
          <p:cNvGraphicFramePr>
            <a:graphicFrameLocks noChangeAspect="1"/>
          </p:cNvGraphicFramePr>
          <p:nvPr/>
        </p:nvGraphicFramePr>
        <p:xfrm>
          <a:off x="395288" y="404813"/>
          <a:ext cx="3646487" cy="235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Worksheet" r:id="rId14" imgW="3686192" imgH="2381121" progId="Excel.Sheet.8">
                  <p:embed/>
                </p:oleObj>
              </mc:Choice>
              <mc:Fallback>
                <p:oleObj name="Worksheet" r:id="rId14" imgW="3686192" imgH="2381121" progId="Excel.Sheet.8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04813"/>
                        <a:ext cx="3646487" cy="2355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971600" y="836712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1026</a:t>
            </a:r>
            <a:r>
              <a:rPr lang="hu-HU" sz="1200" b="1" dirty="0" smtClean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1166</a:t>
            </a:r>
            <a:r>
              <a:rPr lang="hu-HU" sz="12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>
                <a:cs typeface="+mn-cs"/>
              </a:rPr>
              <a:t>–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1418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1726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600" dirty="0" smtClean="0"/>
              <a:t>1744 </a:t>
            </a:r>
            <a:r>
              <a:rPr lang="hu-HU" sz="1400" b="1" dirty="0" smtClean="0">
                <a:cs typeface="+mn-cs"/>
              </a:rPr>
              <a:t> </a:t>
            </a:r>
            <a:endParaRPr lang="hu-HU" sz="14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5568970" y="849540"/>
            <a:ext cx="32181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5149</a:t>
            </a:r>
            <a:r>
              <a:rPr lang="hu-HU" sz="1200" b="1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hu-HU" sz="1200" b="1" dirty="0">
                <a:cs typeface="+mn-cs"/>
              </a:rPr>
              <a:t>–</a:t>
            </a:r>
            <a:r>
              <a:rPr lang="hu-HU" sz="12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5987 </a:t>
            </a:r>
            <a:r>
              <a:rPr lang="hu-HU" sz="1200" b="1" dirty="0">
                <a:cs typeface="+mn-cs"/>
              </a:rPr>
              <a:t>– 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6495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–</a:t>
            </a:r>
            <a:r>
              <a:rPr lang="hu-HU" sz="16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5634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600" dirty="0" smtClean="0"/>
              <a:t>5990</a:t>
            </a:r>
            <a:r>
              <a:rPr lang="hu-HU" sz="16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899592" y="2564904"/>
            <a:ext cx="29241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467</a:t>
            </a:r>
            <a:r>
              <a:rPr lang="hu-HU" sz="1200" b="1" dirty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hu-HU" sz="1200" b="1" dirty="0">
                <a:latin typeface="+mj-lt"/>
                <a:ea typeface="+mj-ea"/>
                <a:cs typeface="+mj-cs"/>
              </a:rPr>
              <a:t>–</a:t>
            </a:r>
            <a:r>
              <a:rPr lang="hu-HU" sz="12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2652</a:t>
            </a:r>
            <a:r>
              <a:rPr lang="hu-HU" sz="12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>
                <a:cs typeface="+mn-cs"/>
              </a:rPr>
              <a:t>– 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3472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3731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600" dirty="0" smtClean="0"/>
              <a:t>3593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5566681" y="2693761"/>
            <a:ext cx="30958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4510</a:t>
            </a:r>
            <a:r>
              <a:rPr lang="hu-HU" sz="1200" b="1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hu-HU" sz="1200" b="1" dirty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5602 </a:t>
            </a:r>
            <a:r>
              <a:rPr lang="hu-HU" sz="1200" b="1" dirty="0" smtClean="0">
                <a:cs typeface="+mn-cs"/>
              </a:rPr>
              <a:t>7117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8118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– </a:t>
            </a:r>
            <a:r>
              <a:rPr lang="hu-HU" sz="1600" dirty="0" smtClean="0"/>
              <a:t>8775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899592" y="4423722"/>
            <a:ext cx="29257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2031</a:t>
            </a:r>
            <a:r>
              <a:rPr lang="hu-HU" sz="1200" b="1" dirty="0" smtClean="0">
                <a:solidFill>
                  <a:srgbClr val="FF0000"/>
                </a:solidFill>
                <a:cs typeface="+mn-cs"/>
              </a:rPr>
              <a:t> </a:t>
            </a:r>
            <a:r>
              <a:rPr lang="hu-HU" sz="1200" b="1" dirty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2135 </a:t>
            </a:r>
            <a:r>
              <a:rPr lang="hu-HU" sz="1200" b="1" dirty="0">
                <a:cs typeface="+mn-cs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2219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– 2144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– </a:t>
            </a:r>
            <a:r>
              <a:rPr lang="hu-HU" sz="1600" dirty="0" smtClean="0"/>
              <a:t>2327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5508625" y="4436385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3746</a:t>
            </a:r>
            <a:r>
              <a:rPr lang="hu-HU" sz="1200" b="1" dirty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hu-HU" sz="1200" b="1" dirty="0">
                <a:cs typeface="+mn-cs"/>
              </a:rPr>
              <a:t>–</a:t>
            </a:r>
            <a:r>
              <a:rPr lang="hu-HU" sz="1200" b="1" dirty="0">
                <a:solidFill>
                  <a:srgbClr val="33CC33"/>
                </a:solidFill>
                <a:cs typeface="+mn-cs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3927</a:t>
            </a:r>
            <a:r>
              <a:rPr lang="hu-HU" sz="12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 smtClean="0">
                <a:solidFill>
                  <a:srgbClr val="33CC33"/>
                </a:solidFill>
                <a:cs typeface="+mn-cs"/>
              </a:rPr>
              <a:t>–4433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– 4807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– </a:t>
            </a:r>
            <a:r>
              <a:rPr lang="hu-HU" sz="1600" dirty="0" smtClean="0"/>
              <a:t>4923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722813" y="3348038"/>
          <a:ext cx="4067175" cy="216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Worksheet" r:id="rId4" imgW="4267200" imgH="2266834" progId="Excel.Sheet.8">
                  <p:embed/>
                </p:oleObj>
              </mc:Choice>
              <mc:Fallback>
                <p:oleObj name="Worksheet" r:id="rId4" imgW="4267200" imgH="2266834" progId="Excel.Sheet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2813" y="3348038"/>
                        <a:ext cx="4067175" cy="2160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783138" y="1368425"/>
          <a:ext cx="3905250" cy="216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Worksheet" r:id="rId6" imgW="4286351" imgH="2371665" progId="Excel.Sheet.8">
                  <p:embed/>
                </p:oleObj>
              </mc:Choice>
              <mc:Fallback>
                <p:oleObj name="Worksheet" r:id="rId6" imgW="4286351" imgH="2371665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3138" y="1368425"/>
                        <a:ext cx="3905250" cy="2160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250825" y="3284538"/>
          <a:ext cx="4322763" cy="2325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Worksheet" r:id="rId8" imgW="4257759" imgH="2286017" progId="Excel.Sheet.8">
                  <p:embed/>
                </p:oleObj>
              </mc:Choice>
              <mc:Fallback>
                <p:oleObj name="Worksheet" r:id="rId8" imgW="4257759" imgH="2286017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3284538"/>
                        <a:ext cx="4322763" cy="2325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53533" y="2133600"/>
            <a:ext cx="458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Kémia</a:t>
            </a: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193902" y="3933825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4545013" y="2203450"/>
            <a:ext cx="458787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Fizika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4545013" y="4078288"/>
            <a:ext cx="458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Földrajz</a:t>
            </a:r>
          </a:p>
        </p:txBody>
      </p:sp>
      <p:graphicFrame>
        <p:nvGraphicFramePr>
          <p:cNvPr id="10245" name="Object 9"/>
          <p:cNvGraphicFramePr>
            <a:graphicFrameLocks noChangeAspect="1"/>
          </p:cNvGraphicFramePr>
          <p:nvPr/>
        </p:nvGraphicFramePr>
        <p:xfrm>
          <a:off x="206375" y="1268413"/>
          <a:ext cx="4322763" cy="23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Worksheet" r:id="rId10" imgW="4257759" imgH="2286017" progId="Excel.Sheet.8">
                  <p:embed/>
                </p:oleObj>
              </mc:Choice>
              <mc:Fallback>
                <p:oleObj name="Worksheet" r:id="rId10" imgW="4257759" imgH="2286017" progId="Excel.Sheet.8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" y="1268413"/>
                        <a:ext cx="4322763" cy="2324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115616" y="1484784"/>
            <a:ext cx="30963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FFFF00"/>
                </a:solidFill>
                <a:cs typeface="+mn-cs"/>
              </a:rPr>
              <a:t>723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hu-HU" sz="1400" b="1" dirty="0">
                <a:cs typeface="+mn-cs"/>
              </a:rPr>
              <a:t>– </a:t>
            </a:r>
            <a:r>
              <a:rPr lang="hu-HU" sz="1400" b="1" dirty="0" smtClean="0">
                <a:solidFill>
                  <a:srgbClr val="FF0000"/>
                </a:solidFill>
                <a:cs typeface="+mn-cs"/>
              </a:rPr>
              <a:t>896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hu-HU" sz="1400" b="1" dirty="0">
                <a:cs typeface="+mn-cs"/>
              </a:rPr>
              <a:t>–</a:t>
            </a:r>
            <a:r>
              <a:rPr lang="hu-HU" sz="1400" b="1" dirty="0">
                <a:solidFill>
                  <a:srgbClr val="33CC33"/>
                </a:solidFill>
                <a:cs typeface="+mn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1358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2623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–</a:t>
            </a:r>
            <a:r>
              <a:rPr lang="hu-HU" sz="1600" dirty="0" smtClean="0"/>
              <a:t>2912 </a:t>
            </a:r>
            <a:r>
              <a:rPr lang="hu-HU" sz="1600" b="1" dirty="0" smtClean="0">
                <a:cs typeface="+mn-cs"/>
              </a:rPr>
              <a:t> </a:t>
            </a:r>
            <a:endParaRPr lang="hu-HU" sz="16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436096" y="1484784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FFFF00"/>
                </a:solidFill>
                <a:cs typeface="+mn-cs"/>
              </a:rPr>
              <a:t>604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 smtClean="0">
                <a:solidFill>
                  <a:srgbClr val="FF0000"/>
                </a:solidFill>
                <a:cs typeface="+mn-cs"/>
              </a:rPr>
              <a:t>711 </a:t>
            </a:r>
            <a:r>
              <a:rPr lang="hu-HU" sz="1400" b="1" dirty="0">
                <a:cs typeface="+mn-cs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1033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1285 </a:t>
            </a:r>
            <a:r>
              <a:rPr lang="hu-HU" sz="1400" b="1" dirty="0" smtClean="0">
                <a:solidFill>
                  <a:srgbClr val="0000FF"/>
                </a:solidFill>
              </a:rPr>
              <a:t>– </a:t>
            </a:r>
            <a:r>
              <a:rPr lang="hu-HU" sz="1600" dirty="0" smtClean="0"/>
              <a:t>1331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1258888" y="3573463"/>
            <a:ext cx="27797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FFFF00"/>
                </a:solidFill>
                <a:cs typeface="+mn-cs"/>
              </a:rPr>
              <a:t>795</a:t>
            </a:r>
            <a:r>
              <a:rPr lang="hu-HU" sz="1400" b="1" dirty="0" smtClean="0">
                <a:solidFill>
                  <a:srgbClr val="FF0000"/>
                </a:solidFill>
                <a:cs typeface="+mn-cs"/>
              </a:rPr>
              <a:t>– 944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1505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1400</a:t>
            </a:r>
            <a:r>
              <a:rPr lang="hu-HU" sz="1600" b="1" dirty="0" smtClean="0">
                <a:solidFill>
                  <a:srgbClr val="0000FF"/>
                </a:solidFill>
              </a:rPr>
              <a:t>– </a:t>
            </a:r>
            <a:r>
              <a:rPr lang="hu-HU" sz="1600" dirty="0" smtClean="0"/>
              <a:t>1512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5435600" y="3500438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cs typeface="+mn-cs"/>
              </a:rPr>
              <a:t> </a:t>
            </a:r>
            <a:r>
              <a:rPr lang="hu-HU" sz="1400" b="1" dirty="0" smtClean="0">
                <a:solidFill>
                  <a:srgbClr val="FFFF00"/>
                </a:solidFill>
                <a:cs typeface="+mn-cs"/>
              </a:rPr>
              <a:t>218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400" b="1" dirty="0" smtClean="0">
                <a:solidFill>
                  <a:srgbClr val="FF0000"/>
                </a:solidFill>
                <a:cs typeface="+mn-cs"/>
              </a:rPr>
              <a:t>332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440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424</a:t>
            </a:r>
            <a:r>
              <a:rPr lang="hu-HU" sz="1400" b="1" dirty="0" smtClean="0">
                <a:solidFill>
                  <a:srgbClr val="0000FF"/>
                </a:solidFill>
              </a:rPr>
              <a:t>– </a:t>
            </a:r>
            <a:r>
              <a:rPr lang="hu-HU" sz="1600" dirty="0" smtClean="0"/>
              <a:t>320</a:t>
            </a:r>
            <a:endParaRPr lang="hu-HU" sz="14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323850" y="-29028"/>
            <a:ext cx="85169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Az emelt szintű eredmények megoszlása </a:t>
            </a:r>
          </a:p>
          <a:p>
            <a:pPr algn="ctr">
              <a:defRPr/>
            </a:pPr>
            <a:r>
              <a:rPr lang="hu-HU" sz="2000" dirty="0" smtClean="0">
                <a:solidFill>
                  <a:srgbClr val="FFFF00"/>
                </a:solidFill>
                <a:cs typeface="+mn-cs"/>
              </a:rPr>
              <a:t>2010.</a:t>
            </a:r>
            <a:r>
              <a:rPr lang="hu-HU" sz="2000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dirty="0">
                <a:solidFill>
                  <a:schemeClr val="tx2"/>
                </a:solidFill>
                <a:cs typeface="+mn-cs"/>
              </a:rPr>
              <a:t>- </a:t>
            </a:r>
            <a:r>
              <a:rPr lang="hu-HU" sz="2000" dirty="0" smtClean="0">
                <a:solidFill>
                  <a:srgbClr val="FF0000"/>
                </a:solidFill>
                <a:cs typeface="+mn-cs"/>
              </a:rPr>
              <a:t>2011. </a:t>
            </a:r>
            <a:r>
              <a:rPr lang="hu-HU" sz="2000" dirty="0">
                <a:cs typeface="+mn-cs"/>
              </a:rPr>
              <a:t>– </a:t>
            </a:r>
            <a:r>
              <a:rPr lang="hu-HU" sz="2000" dirty="0" smtClean="0">
                <a:solidFill>
                  <a:srgbClr val="33CC33"/>
                </a:solidFill>
                <a:cs typeface="+mn-cs"/>
              </a:rPr>
              <a:t>2012. </a:t>
            </a:r>
            <a:r>
              <a:rPr lang="hu-HU" sz="2000" dirty="0">
                <a:cs typeface="+mn-cs"/>
              </a:rPr>
              <a:t>– </a:t>
            </a:r>
            <a:r>
              <a:rPr lang="hu-HU" sz="2000" dirty="0" smtClean="0">
                <a:solidFill>
                  <a:srgbClr val="0000FF"/>
                </a:solidFill>
                <a:cs typeface="+mn-cs"/>
              </a:rPr>
              <a:t>2013. </a:t>
            </a:r>
            <a:r>
              <a:rPr lang="hu-HU" sz="2000" dirty="0">
                <a:cs typeface="+mn-cs"/>
              </a:rPr>
              <a:t>–</a:t>
            </a:r>
            <a:r>
              <a:rPr lang="hu-HU" sz="2000" dirty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2014.</a:t>
            </a:r>
            <a:endParaRPr lang="hu-HU" sz="2000" dirty="0">
              <a:solidFill>
                <a:srgbClr val="FF000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446088" y="1535113"/>
          <a:ext cx="4276725" cy="249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Worksheet" r:id="rId4" imgW="4276641" imgH="2495679" progId="Excel.Sheet.8">
                  <p:embed/>
                </p:oleObj>
              </mc:Choice>
              <mc:Fallback>
                <p:oleObj name="Worksheet" r:id="rId4" imgW="4276641" imgH="2495679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088" y="1535113"/>
                        <a:ext cx="4276725" cy="2495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Rectangle 3"/>
          <p:cNvSpPr>
            <a:spLocks noGrp="1" noChangeArrowheads="1"/>
          </p:cNvSpPr>
          <p:nvPr>
            <p:ph type="title" sz="quarter"/>
          </p:nvPr>
        </p:nvSpPr>
        <p:spPr>
          <a:xfrm>
            <a:off x="1042988" y="260350"/>
            <a:ext cx="6994525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</a:rPr>
              <a:t>2010.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</a:rPr>
              <a:t>2011. </a:t>
            </a:r>
            <a:r>
              <a:rPr lang="hu-HU" sz="2000" b="1" dirty="0" smtClean="0">
                <a:solidFill>
                  <a:schemeClr val="tx1"/>
                </a:solidFill>
              </a:rPr>
              <a:t>–</a:t>
            </a:r>
            <a:r>
              <a:rPr lang="hu-HU" sz="2000" b="1" dirty="0" smtClean="0">
                <a:solidFill>
                  <a:srgbClr val="33CC33"/>
                </a:solidFill>
              </a:rPr>
              <a:t> 2012.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2013.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2014.</a:t>
            </a:r>
            <a:endParaRPr lang="hu-HU" sz="2000" b="1" dirty="0" smtClean="0"/>
          </a:p>
        </p:txBody>
      </p:sp>
      <p:graphicFrame>
        <p:nvGraphicFramePr>
          <p:cNvPr id="11267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403725" y="1651000"/>
          <a:ext cx="4233863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Worksheet" r:id="rId6" imgW="4295792" imgH="2219282" progId="Excel.Sheet.8">
                  <p:embed/>
                </p:oleObj>
              </mc:Choice>
              <mc:Fallback>
                <p:oleObj name="Worksheet" r:id="rId6" imgW="4295792" imgH="2219282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3725" y="1651000"/>
                        <a:ext cx="4233863" cy="2187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668838" y="3719513"/>
          <a:ext cx="3879850" cy="221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Worksheet" r:id="rId8" imgW="4257759" imgH="2428944" progId="Excel.Sheet.8">
                  <p:embed/>
                </p:oleObj>
              </mc:Choice>
              <mc:Fallback>
                <p:oleObj name="Worksheet" r:id="rId8" imgW="4257759" imgH="2428944" progId="Excel.Sheet.8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8838" y="3719513"/>
                        <a:ext cx="3879850" cy="2212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1269" name="Object 7"/>
          <p:cNvGraphicFramePr>
            <a:graphicFrameLocks noChangeAspect="1"/>
          </p:cNvGraphicFramePr>
          <p:nvPr/>
        </p:nvGraphicFramePr>
        <p:xfrm>
          <a:off x="395288" y="3644900"/>
          <a:ext cx="4421187" cy="229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Worksheet" r:id="rId10" imgW="4286351" imgH="2228738" progId="Excel.Sheet.8">
                  <p:embed/>
                </p:oleObj>
              </mc:Choice>
              <mc:Fallback>
                <p:oleObj name="Worksheet" r:id="rId10" imgW="4286351" imgH="2228738" progId="Excel.Shee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644900"/>
                        <a:ext cx="4421187" cy="2295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80963" y="2276475"/>
            <a:ext cx="45878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Magyar K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80963" y="4654550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Magyar E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539750" y="1268413"/>
          <a:ext cx="4257675" cy="258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Worksheet" r:id="rId4" imgW="4257759" imgH="2581327" progId="Excel.Sheet.8">
                  <p:embed/>
                </p:oleObj>
              </mc:Choice>
              <mc:Fallback>
                <p:oleObj name="Worksheet" r:id="rId4" imgW="4257759" imgH="2581327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268413"/>
                        <a:ext cx="4257675" cy="2581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751388" y="1520825"/>
          <a:ext cx="4305300" cy="213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Worksheet" r:id="rId6" imgW="4257759" imgH="2114451" progId="Excel.Sheet.8">
                  <p:embed/>
                </p:oleObj>
              </mc:Choice>
              <mc:Fallback>
                <p:oleObj name="Worksheet" r:id="rId6" imgW="4257759" imgH="2114451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1388" y="1520825"/>
                        <a:ext cx="4305300" cy="213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933950" y="3578225"/>
          <a:ext cx="3906838" cy="214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Worksheet" r:id="rId8" imgW="4295792" imgH="2362208" progId="Excel.Sheet.8">
                  <p:embed/>
                </p:oleObj>
              </mc:Choice>
              <mc:Fallback>
                <p:oleObj name="Worksheet" r:id="rId8" imgW="4295792" imgH="2362208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3950" y="3578225"/>
                        <a:ext cx="3906838" cy="2147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2293" name="Object 6"/>
          <p:cNvGraphicFramePr>
            <a:graphicFrameLocks noChangeAspect="1"/>
          </p:cNvGraphicFramePr>
          <p:nvPr/>
        </p:nvGraphicFramePr>
        <p:xfrm>
          <a:off x="219075" y="3341688"/>
          <a:ext cx="4872038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Worksheet" r:id="rId10" imgW="4257759" imgH="2133634" progId="Excel.Sheet.8">
                  <p:embed/>
                </p:oleObj>
              </mc:Choice>
              <mc:Fallback>
                <p:oleObj name="Worksheet" r:id="rId10" imgW="4257759" imgH="2133634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" y="3341688"/>
                        <a:ext cx="4872038" cy="243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79388" y="1916113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Történelem K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50825" y="4221163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Történelem E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1692275" y="274638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2012. </a:t>
            </a:r>
            <a:r>
              <a:rPr lang="hu-HU" sz="2000" b="1" dirty="0" smtClean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2014.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50825" y="404813"/>
            <a:ext cx="8569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/>
              <a:t>A vizsgaszervezés néhány számadata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2808287" cy="1196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Az írásbeli feladatsorok száma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84213" y="2997200"/>
            <a:ext cx="2447925" cy="1196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A tételkészítő bizottságok száma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300192" y="3394323"/>
            <a:ext cx="1944687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rgbClr val="FF0000"/>
                </a:solidFill>
              </a:rPr>
              <a:t>81 </a:t>
            </a:r>
            <a:r>
              <a:rPr lang="hu-HU" sz="1200" b="1" dirty="0" smtClean="0">
                <a:solidFill>
                  <a:srgbClr val="FF0000"/>
                </a:solidFill>
              </a:rPr>
              <a:t>85</a:t>
            </a:r>
            <a:r>
              <a:rPr lang="hu-HU" sz="2400" b="1" dirty="0" smtClean="0">
                <a:solidFill>
                  <a:srgbClr val="FF0000"/>
                </a:solidFill>
              </a:rPr>
              <a:t> </a:t>
            </a:r>
            <a:r>
              <a:rPr lang="hu-HU" sz="1400" b="1" dirty="0" smtClean="0">
                <a:solidFill>
                  <a:srgbClr val="FF0000"/>
                </a:solidFill>
              </a:rPr>
              <a:t>81</a:t>
            </a:r>
            <a:r>
              <a:rPr lang="hu-HU" b="1" dirty="0" smtClean="0">
                <a:solidFill>
                  <a:srgbClr val="FF0000"/>
                </a:solidFill>
              </a:rPr>
              <a:t>  </a:t>
            </a:r>
            <a:r>
              <a:rPr lang="hu-HU" sz="1600" b="1" dirty="0" smtClean="0">
                <a:solidFill>
                  <a:srgbClr val="FF0000"/>
                </a:solidFill>
              </a:rPr>
              <a:t>80  </a:t>
            </a:r>
            <a:r>
              <a:rPr lang="hu-HU" b="1" dirty="0" smtClean="0">
                <a:solidFill>
                  <a:srgbClr val="FF0000"/>
                </a:solidFill>
              </a:rPr>
              <a:t>73</a:t>
            </a:r>
            <a:endParaRPr lang="hu-HU" b="1" dirty="0">
              <a:solidFill>
                <a:srgbClr val="FF0000"/>
              </a:solidFill>
            </a:endParaRPr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1341438"/>
            <a:ext cx="1176337" cy="1871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076825" y="1341438"/>
            <a:ext cx="3816350" cy="132343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100" dirty="0" smtClean="0">
                <a:solidFill>
                  <a:srgbClr val="FF0000"/>
                </a:solidFill>
              </a:rPr>
              <a:t>265</a:t>
            </a:r>
            <a:r>
              <a:rPr lang="hu-HU" sz="1200" dirty="0" smtClean="0">
                <a:solidFill>
                  <a:srgbClr val="FF0000"/>
                </a:solidFill>
              </a:rPr>
              <a:t>  </a:t>
            </a:r>
            <a:r>
              <a:rPr lang="hu-HU" sz="1200" b="1" dirty="0" smtClean="0">
                <a:solidFill>
                  <a:srgbClr val="FF0000"/>
                </a:solidFill>
              </a:rPr>
              <a:t>231</a:t>
            </a:r>
            <a:r>
              <a:rPr lang="hu-HU" sz="2000" b="1" dirty="0" smtClean="0">
                <a:solidFill>
                  <a:srgbClr val="FF0000"/>
                </a:solidFill>
              </a:rPr>
              <a:t> </a:t>
            </a:r>
            <a:r>
              <a:rPr lang="hu-HU" sz="1400" b="1" dirty="0" err="1">
                <a:solidFill>
                  <a:srgbClr val="FF0000"/>
                </a:solidFill>
              </a:rPr>
              <a:t>231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sz="2000" b="1" dirty="0" smtClean="0">
                <a:solidFill>
                  <a:srgbClr val="FF0000"/>
                </a:solidFill>
              </a:rPr>
              <a:t> </a:t>
            </a:r>
            <a:r>
              <a:rPr lang="hu-HU" sz="1600" b="1" dirty="0" smtClean="0">
                <a:solidFill>
                  <a:srgbClr val="FF0000"/>
                </a:solidFill>
              </a:rPr>
              <a:t>298</a:t>
            </a:r>
            <a:r>
              <a:rPr lang="hu-HU" sz="2000" b="1" dirty="0" smtClean="0">
                <a:solidFill>
                  <a:srgbClr val="FF0000"/>
                </a:solidFill>
              </a:rPr>
              <a:t> 214  írásbeli </a:t>
            </a:r>
            <a:r>
              <a:rPr lang="hu-HU" sz="2000" b="1" dirty="0">
                <a:solidFill>
                  <a:srgbClr val="FF0000"/>
                </a:solidFill>
              </a:rPr>
              <a:t>feladatsor </a:t>
            </a:r>
            <a:br>
              <a:rPr lang="hu-HU" sz="2000" b="1" dirty="0">
                <a:solidFill>
                  <a:srgbClr val="FF0000"/>
                </a:solidFill>
              </a:rPr>
            </a:br>
            <a:r>
              <a:rPr lang="hu-HU" sz="1100" dirty="0" smtClean="0">
                <a:solidFill>
                  <a:srgbClr val="FF0000"/>
                </a:solidFill>
              </a:rPr>
              <a:t>47</a:t>
            </a:r>
            <a:r>
              <a:rPr lang="hu-HU" sz="1100" b="1" dirty="0" smtClean="0">
                <a:solidFill>
                  <a:srgbClr val="FF0000"/>
                </a:solidFill>
              </a:rPr>
              <a:t> </a:t>
            </a:r>
            <a:r>
              <a:rPr lang="hu-HU" sz="1200" b="1" dirty="0">
                <a:solidFill>
                  <a:srgbClr val="FF0000"/>
                </a:solidFill>
              </a:rPr>
              <a:t>44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sz="1400" b="1" dirty="0">
                <a:solidFill>
                  <a:srgbClr val="FF0000"/>
                </a:solidFill>
              </a:rPr>
              <a:t>40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sz="1600" b="1" dirty="0" smtClean="0">
                <a:solidFill>
                  <a:srgbClr val="FF0000"/>
                </a:solidFill>
              </a:rPr>
              <a:t>42</a:t>
            </a:r>
            <a:r>
              <a:rPr lang="hu-HU" sz="2000" b="1" dirty="0" smtClean="0">
                <a:solidFill>
                  <a:srgbClr val="FF0000"/>
                </a:solidFill>
              </a:rPr>
              <a:t> 38  hanganyag </a:t>
            </a:r>
            <a:r>
              <a:rPr lang="hu-HU" sz="2000" b="1" dirty="0">
                <a:solidFill>
                  <a:srgbClr val="FF0000"/>
                </a:solidFill>
              </a:rPr>
              <a:t/>
            </a:r>
            <a:br>
              <a:rPr lang="hu-HU" sz="2000" b="1" dirty="0">
                <a:solidFill>
                  <a:srgbClr val="FF0000"/>
                </a:solidFill>
              </a:rPr>
            </a:br>
            <a:r>
              <a:rPr lang="hu-HU" sz="2000" b="1" dirty="0">
                <a:solidFill>
                  <a:srgbClr val="FF0000"/>
                </a:solidFill>
              </a:rPr>
              <a:t>– a honlapon</a:t>
            </a:r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4005263"/>
            <a:ext cx="2519363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Text Box 10"/>
          <p:cNvSpPr txBox="1">
            <a:spLocks noChangeArrowheads="1"/>
          </p:cNvSpPr>
          <p:nvPr/>
        </p:nvSpPr>
        <p:spPr bwMode="auto">
          <a:xfrm>
            <a:off x="539750" y="4365625"/>
            <a:ext cx="2881313" cy="1196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A vizsgabizottságok száma</a:t>
            </a:r>
          </a:p>
        </p:txBody>
      </p:sp>
      <p:sp>
        <p:nvSpPr>
          <p:cNvPr id="24586" name="Text Box 11"/>
          <p:cNvSpPr txBox="1">
            <a:spLocks noChangeArrowheads="1"/>
          </p:cNvSpPr>
          <p:nvPr/>
        </p:nvSpPr>
        <p:spPr bwMode="auto">
          <a:xfrm>
            <a:off x="6516688" y="4508500"/>
            <a:ext cx="2162175" cy="73866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rgbClr val="FF0000"/>
                </a:solidFill>
              </a:rPr>
              <a:t>3686   3704</a:t>
            </a:r>
            <a:r>
              <a:rPr lang="hu-HU" sz="2400" b="1" dirty="0" smtClean="0">
                <a:solidFill>
                  <a:srgbClr val="FF0000"/>
                </a:solidFill>
              </a:rPr>
              <a:t> </a:t>
            </a:r>
            <a:r>
              <a:rPr lang="hu-HU" sz="1400" b="1" dirty="0" smtClean="0">
                <a:solidFill>
                  <a:srgbClr val="FF0000"/>
                </a:solidFill>
              </a:rPr>
              <a:t>3616  </a:t>
            </a:r>
            <a:r>
              <a:rPr lang="hu-HU" sz="1600" b="1" dirty="0" smtClean="0">
                <a:solidFill>
                  <a:srgbClr val="FF0000"/>
                </a:solidFill>
              </a:rPr>
              <a:t>3524 </a:t>
            </a:r>
            <a:r>
              <a:rPr lang="hu-HU" b="1" dirty="0" smtClean="0">
                <a:solidFill>
                  <a:srgbClr val="FF0000"/>
                </a:solidFill>
              </a:rPr>
              <a:t>3416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906963" y="1428750"/>
          <a:ext cx="4021137" cy="378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Worksheet" r:id="rId4" imgW="4295792" imgH="4048149" progId="Excel.Sheet.8">
                  <p:embed/>
                </p:oleObj>
              </mc:Choice>
              <mc:Fallback>
                <p:oleObj name="Worksheet" r:id="rId4" imgW="4295792" imgH="4048149" progId="Excel.Sheet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6963" y="1428750"/>
                        <a:ext cx="4021137" cy="3789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3315" name="Object 4"/>
          <p:cNvGraphicFramePr>
            <a:graphicFrameLocks noChangeAspect="1"/>
          </p:cNvGraphicFramePr>
          <p:nvPr/>
        </p:nvGraphicFramePr>
        <p:xfrm>
          <a:off x="468313" y="1484313"/>
          <a:ext cx="440690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Worksheet" r:id="rId6" imgW="4286351" imgH="3695831" progId="Excel.Sheet.8">
                  <p:embed/>
                </p:oleObj>
              </mc:Choice>
              <mc:Fallback>
                <p:oleObj name="Worksheet" r:id="rId6" imgW="4286351" imgH="3695831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484313"/>
                        <a:ext cx="4406900" cy="381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0963" y="2997200"/>
            <a:ext cx="458787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Matematika E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187450" y="260350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2012. </a:t>
            </a:r>
            <a:r>
              <a:rPr lang="hu-HU" sz="2000" b="1" dirty="0" smtClean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2014.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323850" y="1341438"/>
          <a:ext cx="4257675" cy="258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Worksheet" r:id="rId4" imgW="4257759" imgH="2581327" progId="Excel.Sheet.8">
                  <p:embed/>
                </p:oleObj>
              </mc:Choice>
              <mc:Fallback>
                <p:oleObj name="Worksheet" r:id="rId4" imgW="4257759" imgH="2581327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341438"/>
                        <a:ext cx="4257675" cy="2581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521200" y="1454150"/>
          <a:ext cx="4567238" cy="228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Worksheet" r:id="rId6" imgW="4295792" imgH="2152547" progId="Excel.Sheet.8">
                  <p:embed/>
                </p:oleObj>
              </mc:Choice>
              <mc:Fallback>
                <p:oleObj name="Worksheet" r:id="rId6" imgW="4295792" imgH="2152547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1454150"/>
                        <a:ext cx="4567238" cy="2289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832350" y="3451225"/>
          <a:ext cx="3916363" cy="230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Worksheet" r:id="rId8" imgW="4295792" imgH="2524048" progId="Excel.Sheet.8">
                  <p:embed/>
                </p:oleObj>
              </mc:Choice>
              <mc:Fallback>
                <p:oleObj name="Worksheet" r:id="rId8" imgW="4295792" imgH="2524048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350" y="3451225"/>
                        <a:ext cx="3916363" cy="230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6227763" y="3933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4341" name="Object 6"/>
          <p:cNvGraphicFramePr>
            <a:graphicFrameLocks noChangeAspect="1"/>
          </p:cNvGraphicFramePr>
          <p:nvPr/>
        </p:nvGraphicFramePr>
        <p:xfrm>
          <a:off x="292100" y="3429000"/>
          <a:ext cx="4254500" cy="243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Worksheet" r:id="rId10" imgW="4257759" imgH="2438400" progId="Excel.Sheet.8">
                  <p:embed/>
                </p:oleObj>
              </mc:Choice>
              <mc:Fallback>
                <p:oleObj name="Worksheet" r:id="rId10" imgW="4257759" imgH="2438400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3429000"/>
                        <a:ext cx="4254500" cy="243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80963" y="2276475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Földrajz K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07950" y="4149725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Földrajz E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124075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1403350" y="404813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2014.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5288" y="1196975"/>
          <a:ext cx="4257675" cy="258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Worksheet" r:id="rId4" imgW="4257759" imgH="2581327" progId="Excel.Sheet.8">
                  <p:embed/>
                </p:oleObj>
              </mc:Choice>
              <mc:Fallback>
                <p:oleObj name="Worksheet" r:id="rId4" imgW="4257759" imgH="2581327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196975"/>
                        <a:ext cx="4257675" cy="2581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572000" y="1412775"/>
          <a:ext cx="4248472" cy="2204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Worksheet" r:id="rId6" imgW="4276641" imgH="2219282" progId="Excel.Sheet.8">
                  <p:embed/>
                </p:oleObj>
              </mc:Choice>
              <mc:Fallback>
                <p:oleObj name="Worksheet" r:id="rId6" imgW="4276641" imgH="2219282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412775"/>
                        <a:ext cx="4248472" cy="22045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840288" y="3216638"/>
          <a:ext cx="3798887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Worksheet" r:id="rId8" imgW="4257759" imgH="2562144" progId="Excel.Sheet.8">
                  <p:embed/>
                </p:oleObj>
              </mc:Choice>
              <mc:Fallback>
                <p:oleObj name="Worksheet" r:id="rId8" imgW="4257759" imgH="2562144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0288" y="3216638"/>
                        <a:ext cx="3798887" cy="2286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6011863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5365" name="Object 6"/>
          <p:cNvGraphicFramePr>
            <a:graphicFrameLocks noChangeAspect="1"/>
          </p:cNvGraphicFramePr>
          <p:nvPr/>
        </p:nvGraphicFramePr>
        <p:xfrm>
          <a:off x="0" y="2852738"/>
          <a:ext cx="4964113" cy="273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name="Worksheet" r:id="rId10" imgW="4267200" imgH="2352752" progId="Excel.Sheet.8">
                  <p:embed/>
                </p:oleObj>
              </mc:Choice>
              <mc:Fallback>
                <p:oleObj name="Worksheet" r:id="rId10" imgW="4267200" imgH="2352752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52738"/>
                        <a:ext cx="4964113" cy="2736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80963" y="1755458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 K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86684" y="3660607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 E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1979613" y="1484313"/>
            <a:ext cx="1512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Gyakorlati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1258888" y="404813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2014.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446088" y="1311275"/>
          <a:ext cx="4257675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name="Worksheet" r:id="rId4" imgW="4257759" imgH="2438400" progId="Excel.Sheet.8">
                  <p:embed/>
                </p:oleObj>
              </mc:Choice>
              <mc:Fallback>
                <p:oleObj name="Worksheet" r:id="rId4" imgW="4257759" imgH="24384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088" y="1311275"/>
                        <a:ext cx="4257675" cy="243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635500" y="1528646"/>
          <a:ext cx="4132055" cy="2116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name="Worksheet" r:id="rId6" imgW="4295792" imgH="2200369" progId="Excel.Sheet.8">
                  <p:embed/>
                </p:oleObj>
              </mc:Choice>
              <mc:Fallback>
                <p:oleObj name="Worksheet" r:id="rId6" imgW="4295792" imgH="2200369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0" y="1528646"/>
                        <a:ext cx="4132055" cy="21163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915049" y="3599524"/>
          <a:ext cx="3619500" cy="210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Worksheet" r:id="rId8" imgW="4257759" imgH="2476496" progId="Excel.Sheet.8">
                  <p:embed/>
                </p:oleObj>
              </mc:Choice>
              <mc:Fallback>
                <p:oleObj name="Worksheet" r:id="rId8" imgW="4257759" imgH="2476496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5049" y="3599524"/>
                        <a:ext cx="3619500" cy="2105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6084888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6389" name="Object 6"/>
          <p:cNvGraphicFramePr>
            <a:graphicFrameLocks noChangeAspect="1"/>
          </p:cNvGraphicFramePr>
          <p:nvPr/>
        </p:nvGraphicFramePr>
        <p:xfrm>
          <a:off x="347513" y="3403782"/>
          <a:ext cx="4480620" cy="242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name="Worksheet" r:id="rId10" imgW="4257759" imgH="2304930" progId="Excel.Sheet.8">
                  <p:embed/>
                </p:oleObj>
              </mc:Choice>
              <mc:Fallback>
                <p:oleObj name="Worksheet" r:id="rId10" imgW="4257759" imgH="2304930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513" y="3403782"/>
                        <a:ext cx="4480620" cy="24242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80963" y="2276475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Biológia K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07950" y="4149725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Biológia E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1258888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2014.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395288" y="1182688"/>
          <a:ext cx="4257675" cy="260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name="Worksheet" r:id="rId4" imgW="4257759" imgH="2609966" progId="Excel.Sheet.8">
                  <p:embed/>
                </p:oleObj>
              </mc:Choice>
              <mc:Fallback>
                <p:oleObj name="Worksheet" r:id="rId4" imgW="4257759" imgH="2609966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182688"/>
                        <a:ext cx="4257675" cy="2609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665663" y="1495425"/>
          <a:ext cx="4227512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9" name="Worksheet" r:id="rId6" imgW="4257759" imgH="2190642" progId="Excel.Sheet.8">
                  <p:embed/>
                </p:oleObj>
              </mc:Choice>
              <mc:Fallback>
                <p:oleObj name="Worksheet" r:id="rId6" imgW="4257759" imgH="2190642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5663" y="1495425"/>
                        <a:ext cx="4227512" cy="217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026025" y="3373438"/>
          <a:ext cx="3567113" cy="215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0" name="Worksheet" r:id="rId8" imgW="4257759" imgH="2571870" progId="Excel.Sheet.8">
                  <p:embed/>
                </p:oleObj>
              </mc:Choice>
              <mc:Fallback>
                <p:oleObj name="Worksheet" r:id="rId8" imgW="4257759" imgH="2571870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6025" y="3373438"/>
                        <a:ext cx="3567113" cy="2154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7413" name="Object 6"/>
          <p:cNvGraphicFramePr>
            <a:graphicFrameLocks noChangeAspect="1"/>
          </p:cNvGraphicFramePr>
          <p:nvPr/>
        </p:nvGraphicFramePr>
        <p:xfrm>
          <a:off x="31750" y="3074988"/>
          <a:ext cx="4953000" cy="264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Worksheet" r:id="rId10" imgW="4267200" imgH="2352752" progId="Excel.Sheet.8">
                  <p:embed/>
                </p:oleObj>
              </mc:Choice>
              <mc:Fallback>
                <p:oleObj name="Worksheet" r:id="rId10" imgW="4267200" imgH="2352752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" y="3074988"/>
                        <a:ext cx="4953000" cy="264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80963" y="2276475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Fizika K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07950" y="4149725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Fizika E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1403350" y="404813"/>
            <a:ext cx="69945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2014.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684213" y="1260475"/>
          <a:ext cx="4257675" cy="258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Worksheet" r:id="rId4" imgW="4257759" imgH="2581327" progId="Excel.Sheet.8">
                  <p:embed/>
                </p:oleObj>
              </mc:Choice>
              <mc:Fallback>
                <p:oleObj name="Worksheet" r:id="rId4" imgW="4257759" imgH="2581327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260475"/>
                        <a:ext cx="4257675" cy="2581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540250" y="1677988"/>
          <a:ext cx="4191000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Worksheet" r:id="rId6" imgW="4257759" imgH="2190642" progId="Excel.Sheet.8">
                  <p:embed/>
                </p:oleObj>
              </mc:Choice>
              <mc:Fallback>
                <p:oleObj name="Worksheet" r:id="rId6" imgW="4257759" imgH="2190642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250" y="1677988"/>
                        <a:ext cx="4191000" cy="2155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938713" y="3600450"/>
          <a:ext cx="3567112" cy="215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Worksheet" r:id="rId8" imgW="4257759" imgH="2571870" progId="Excel.Sheet.8">
                  <p:embed/>
                </p:oleObj>
              </mc:Choice>
              <mc:Fallback>
                <p:oleObj name="Worksheet" r:id="rId8" imgW="4257759" imgH="2571870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8713" y="3600450"/>
                        <a:ext cx="3567112" cy="2154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8437" name="Object 6"/>
          <p:cNvGraphicFramePr>
            <a:graphicFrameLocks noChangeAspect="1"/>
          </p:cNvGraphicFramePr>
          <p:nvPr/>
        </p:nvGraphicFramePr>
        <p:xfrm>
          <a:off x="323850" y="3249613"/>
          <a:ext cx="4956175" cy="266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Worksheet" r:id="rId10" imgW="4267200" imgH="2352752" progId="Excel.Sheet.8">
                  <p:embed/>
                </p:oleObj>
              </mc:Choice>
              <mc:Fallback>
                <p:oleObj name="Worksheet" r:id="rId10" imgW="4267200" imgH="2352752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249613"/>
                        <a:ext cx="4956175" cy="2660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79388" y="2205038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Kémia K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79388" y="4292600"/>
            <a:ext cx="458787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Kémia E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1331913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2014.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-231775" y="620713"/>
          <a:ext cx="4257675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Worksheet" r:id="rId4" imgW="4257759" imgH="2438400" progId="Excel.Sheet.8">
                  <p:embed/>
                </p:oleObj>
              </mc:Choice>
              <mc:Fallback>
                <p:oleObj name="Worksheet" r:id="rId4" imgW="4257759" imgH="24384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31775" y="620713"/>
                        <a:ext cx="4257675" cy="243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170488" y="628650"/>
          <a:ext cx="3948112" cy="230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Worksheet" r:id="rId6" imgW="4267200" imgH="2485952" progId="Excel.Sheet.8">
                  <p:embed/>
                </p:oleObj>
              </mc:Choice>
              <mc:Fallback>
                <p:oleObj name="Worksheet" r:id="rId6" imgW="4267200" imgH="2485952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628650"/>
                        <a:ext cx="3948112" cy="2300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19063" y="3979863"/>
          <a:ext cx="4068762" cy="218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Worksheet" r:id="rId8" imgW="4295792" imgH="2304930" progId="Excel.Sheet.8">
                  <p:embed/>
                </p:oleObj>
              </mc:Choice>
              <mc:Fallback>
                <p:oleObj name="Worksheet" r:id="rId8" imgW="4295792" imgH="2304930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3" y="3979863"/>
                        <a:ext cx="4068762" cy="2182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1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341938" y="3941763"/>
          <a:ext cx="3805237" cy="228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Worksheet" r:id="rId10" imgW="4257759" imgH="2562144" progId="Excel.Sheet.8">
                  <p:embed/>
                </p:oleObj>
              </mc:Choice>
              <mc:Fallback>
                <p:oleObj name="Worksheet" r:id="rId10" imgW="4257759" imgH="2562144" progId="Excel.Sheet.8">
                  <p:embed/>
                  <p:pic>
                    <p:nvPicPr>
                      <p:cNvPr id="0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1938" y="3941763"/>
                        <a:ext cx="3805237" cy="2289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3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9462" name="Object 6"/>
          <p:cNvGraphicFramePr>
            <a:graphicFrameLocks noChangeAspect="1"/>
          </p:cNvGraphicFramePr>
          <p:nvPr/>
        </p:nvGraphicFramePr>
        <p:xfrm>
          <a:off x="2438400" y="2060575"/>
          <a:ext cx="4254500" cy="258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name="Worksheet" r:id="rId12" imgW="4257759" imgH="2581327" progId="Excel.Sheet.8">
                  <p:embed/>
                </p:oleObj>
              </mc:Choice>
              <mc:Fallback>
                <p:oleObj name="Worksheet" r:id="rId12" imgW="4257759" imgH="2581327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060575"/>
                        <a:ext cx="4254500" cy="2582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670340" y="1125538"/>
            <a:ext cx="28082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Olvasott szöveg értése</a:t>
            </a:r>
          </a:p>
        </p:txBody>
      </p:sp>
      <p:sp>
        <p:nvSpPr>
          <p:cNvPr id="19465" name="Text Box 8"/>
          <p:cNvSpPr txBox="1">
            <a:spLocks noChangeArrowheads="1"/>
          </p:cNvSpPr>
          <p:nvPr/>
        </p:nvSpPr>
        <p:spPr bwMode="auto">
          <a:xfrm>
            <a:off x="6300788" y="1125538"/>
            <a:ext cx="20875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Nyelvhelyesség</a:t>
            </a:r>
          </a:p>
        </p:txBody>
      </p:sp>
      <p:sp>
        <p:nvSpPr>
          <p:cNvPr id="16394" name="Rectangle 9"/>
          <p:cNvSpPr>
            <a:spLocks noChangeArrowheads="1"/>
          </p:cNvSpPr>
          <p:nvPr/>
        </p:nvSpPr>
        <p:spPr bwMode="auto">
          <a:xfrm>
            <a:off x="250825" y="188913"/>
            <a:ext cx="84359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az angol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2011.</a:t>
            </a:r>
            <a:r>
              <a:rPr lang="hu-HU" sz="2000" b="1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b="1" dirty="0">
                <a:solidFill>
                  <a:schemeClr val="tx2"/>
                </a:solidFill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2014.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851275" y="25654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Íráskészség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6396485" y="4388297"/>
            <a:ext cx="2376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Beszédkészség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115616" y="4365104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Hallott szöveg értése</a:t>
            </a:r>
          </a:p>
        </p:txBody>
      </p:sp>
      <p:grpSp>
        <p:nvGrpSpPr>
          <p:cNvPr id="19470" name="Group 14"/>
          <p:cNvGrpSpPr>
            <a:grpSpLocks noChangeAspect="1"/>
          </p:cNvGrpSpPr>
          <p:nvPr/>
        </p:nvGrpSpPr>
        <p:grpSpPr bwMode="auto">
          <a:xfrm>
            <a:off x="-2052638" y="0"/>
            <a:ext cx="3617913" cy="996950"/>
            <a:chOff x="-1276" y="63"/>
            <a:chExt cx="2279" cy="628"/>
          </a:xfrm>
        </p:grpSpPr>
        <p:sp>
          <p:nvSpPr>
            <p:cNvPr id="19471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63"/>
              <a:ext cx="972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9472" name="Rectangle 17"/>
            <p:cNvSpPr>
              <a:spLocks noChangeArrowheads="1"/>
            </p:cNvSpPr>
            <p:nvPr/>
          </p:nvSpPr>
          <p:spPr bwMode="auto">
            <a:xfrm>
              <a:off x="366" y="471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3" name="Rectangle 20"/>
            <p:cNvSpPr>
              <a:spLocks noChangeArrowheads="1"/>
            </p:cNvSpPr>
            <p:nvPr/>
          </p:nvSpPr>
          <p:spPr bwMode="auto">
            <a:xfrm>
              <a:off x="851" y="100"/>
              <a:ext cx="54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2700" b="1">
                  <a:solidFill>
                    <a:srgbClr val="000000"/>
                  </a:solidFill>
                  <a:latin typeface="Garamond" pitchFamily="18" charset="0"/>
                </a:rPr>
                <a:t> </a:t>
              </a:r>
              <a:endParaRPr lang="hu-HU"/>
            </a:p>
          </p:txBody>
        </p:sp>
        <p:sp>
          <p:nvSpPr>
            <p:cNvPr id="19474" name="Rectangle 21"/>
            <p:cNvSpPr>
              <a:spLocks noChangeArrowheads="1"/>
            </p:cNvSpPr>
            <p:nvPr/>
          </p:nvSpPr>
          <p:spPr bwMode="auto">
            <a:xfrm>
              <a:off x="455" y="357"/>
              <a:ext cx="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hu-HU"/>
            </a:p>
          </p:txBody>
        </p:sp>
        <p:sp>
          <p:nvSpPr>
            <p:cNvPr id="19475" name="Rectangle 22"/>
            <p:cNvSpPr>
              <a:spLocks noChangeArrowheads="1"/>
            </p:cNvSpPr>
            <p:nvPr/>
          </p:nvSpPr>
          <p:spPr bwMode="auto">
            <a:xfrm>
              <a:off x="844" y="357"/>
              <a:ext cx="3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6" name="Rectangle 23"/>
            <p:cNvSpPr>
              <a:spLocks noChangeArrowheads="1"/>
            </p:cNvSpPr>
            <p:nvPr/>
          </p:nvSpPr>
          <p:spPr bwMode="auto">
            <a:xfrm>
              <a:off x="-1276" y="556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7" name="Rectangle 24"/>
            <p:cNvSpPr>
              <a:spLocks noChangeArrowheads="1"/>
            </p:cNvSpPr>
            <p:nvPr/>
          </p:nvSpPr>
          <p:spPr bwMode="auto">
            <a:xfrm>
              <a:off x="979" y="576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73025" y="561975"/>
          <a:ext cx="4256088" cy="257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name="Worksheet" r:id="rId4" imgW="4257759" imgH="2581327" progId="Excel.Sheet.8">
                  <p:embed/>
                </p:oleObj>
              </mc:Choice>
              <mc:Fallback>
                <p:oleObj name="Worksheet" r:id="rId4" imgW="4257759" imgH="2581327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" y="561975"/>
                        <a:ext cx="4256088" cy="2578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627563" y="746125"/>
          <a:ext cx="4548187" cy="227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3" name="Worksheet" r:id="rId6" imgW="4295792" imgH="2152547" progId="Excel.Sheet.8">
                  <p:embed/>
                </p:oleObj>
              </mc:Choice>
              <mc:Fallback>
                <p:oleObj name="Worksheet" r:id="rId6" imgW="4295792" imgH="2152547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7563" y="746125"/>
                        <a:ext cx="4548187" cy="2279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36525" y="4040188"/>
          <a:ext cx="4586288" cy="2471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name="Worksheet" r:id="rId8" imgW="4295792" imgH="2314656" progId="Excel.Sheet.8">
                  <p:embed/>
                </p:oleObj>
              </mc:Choice>
              <mc:Fallback>
                <p:oleObj name="Worksheet" r:id="rId8" imgW="4295792" imgH="2314656" progId="Excel.Shee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" y="4040188"/>
                        <a:ext cx="4586288" cy="2471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1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203825" y="4060825"/>
          <a:ext cx="3956050" cy="230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name="Worksheet" r:id="rId10" imgW="4267200" imgH="2485952" progId="Excel.Sheet.8">
                  <p:embed/>
                </p:oleObj>
              </mc:Choice>
              <mc:Fallback>
                <p:oleObj name="Worksheet" r:id="rId10" imgW="4267200" imgH="2485952" progId="Excel.Sheet.8">
                  <p:embed/>
                  <p:pic>
                    <p:nvPicPr>
                      <p:cNvPr id="0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3825" y="4060825"/>
                        <a:ext cx="3956050" cy="2305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2443163" y="2205038"/>
          <a:ext cx="4254500" cy="258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Worksheet" r:id="rId12" imgW="4257759" imgH="2581327" progId="Excel.Sheet.8">
                  <p:embed/>
                </p:oleObj>
              </mc:Choice>
              <mc:Fallback>
                <p:oleObj name="Worksheet" r:id="rId12" imgW="4257759" imgH="2581327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3163" y="2205038"/>
                        <a:ext cx="4254500" cy="2582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971550" y="1052513"/>
            <a:ext cx="2808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Olvasott szöveg értése</a:t>
            </a:r>
          </a:p>
        </p:txBody>
      </p:sp>
      <p:sp>
        <p:nvSpPr>
          <p:cNvPr id="20489" name="Text Box 8"/>
          <p:cNvSpPr txBox="1">
            <a:spLocks noChangeArrowheads="1"/>
          </p:cNvSpPr>
          <p:nvPr/>
        </p:nvSpPr>
        <p:spPr bwMode="auto">
          <a:xfrm>
            <a:off x="5940425" y="1052513"/>
            <a:ext cx="2087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Nyelvhelyesség</a:t>
            </a:r>
          </a:p>
        </p:txBody>
      </p:sp>
      <p:sp>
        <p:nvSpPr>
          <p:cNvPr id="17418" name="Rectangle 9"/>
          <p:cNvSpPr>
            <a:spLocks noChangeArrowheads="1"/>
          </p:cNvSpPr>
          <p:nvPr/>
        </p:nvSpPr>
        <p:spPr bwMode="auto">
          <a:xfrm>
            <a:off x="250825" y="188913"/>
            <a:ext cx="86423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a német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2011.</a:t>
            </a:r>
            <a:r>
              <a:rPr lang="hu-HU" sz="2000" b="1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b="1" dirty="0">
                <a:solidFill>
                  <a:schemeClr val="tx2"/>
                </a:solidFill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2014.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3851275" y="2708275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/>
              <a:t>Íráskészség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940425" y="4482588"/>
            <a:ext cx="2376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/>
              <a:t>Beszédkészség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683568" y="4509120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/>
              <a:t>Hallott szöveg értése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042988" y="260350"/>
            <a:ext cx="72358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Tények, számok a vizsgákról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95288" y="981075"/>
            <a:ext cx="8497192" cy="7921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 smtClean="0">
                <a:solidFill>
                  <a:srgbClr val="FF0000"/>
                </a:solidFill>
              </a:rPr>
              <a:t>2014 </a:t>
            </a:r>
            <a:r>
              <a:rPr lang="hu-HU" sz="2000" b="1" dirty="0">
                <a:solidFill>
                  <a:srgbClr val="FF0000"/>
                </a:solidFill>
              </a:rPr>
              <a:t>május-júniusában érettségi vizsgát tett </a:t>
            </a:r>
          </a:p>
          <a:p>
            <a:pPr marL="342900" indent="-342900" algn="ctr"/>
            <a:r>
              <a:rPr lang="hu-HU" sz="1000" i="1" dirty="0" smtClean="0">
                <a:solidFill>
                  <a:srgbClr val="FF0000"/>
                </a:solidFill>
              </a:rPr>
              <a:t>138 180 </a:t>
            </a:r>
            <a:r>
              <a:rPr lang="hu-HU" sz="1200" i="1" dirty="0" smtClean="0">
                <a:solidFill>
                  <a:srgbClr val="FF0000"/>
                </a:solidFill>
              </a:rPr>
              <a:t>141 286  </a:t>
            </a:r>
            <a:r>
              <a:rPr lang="hu-HU" sz="1400" i="1" dirty="0" smtClean="0">
                <a:solidFill>
                  <a:srgbClr val="FF0000"/>
                </a:solidFill>
              </a:rPr>
              <a:t>136 </a:t>
            </a:r>
            <a:r>
              <a:rPr lang="hu-HU" sz="1400" i="1" dirty="0">
                <a:solidFill>
                  <a:srgbClr val="FF0000"/>
                </a:solidFill>
              </a:rPr>
              <a:t>250 </a:t>
            </a:r>
            <a:r>
              <a:rPr lang="hu-HU" sz="1600" i="1" dirty="0" smtClean="0">
                <a:solidFill>
                  <a:srgbClr val="FF0000"/>
                </a:solidFill>
              </a:rPr>
              <a:t>131 696 </a:t>
            </a:r>
            <a:r>
              <a:rPr lang="hu-HU" b="1" dirty="0" smtClean="0">
                <a:solidFill>
                  <a:srgbClr val="FF0000"/>
                </a:solidFill>
              </a:rPr>
              <a:t>116 939 </a:t>
            </a:r>
            <a:r>
              <a:rPr lang="hu-HU" sz="2000" b="1" dirty="0" smtClean="0">
                <a:solidFill>
                  <a:srgbClr val="FF0000"/>
                </a:solidFill>
              </a:rPr>
              <a:t>fő</a:t>
            </a:r>
            <a:endParaRPr lang="hu-HU" sz="2000" b="1" i="1" dirty="0">
              <a:solidFill>
                <a:srgbClr val="FF0000"/>
              </a:solidFill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95536" y="3933056"/>
            <a:ext cx="8496944" cy="18717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000" b="1" dirty="0">
                <a:solidFill>
                  <a:srgbClr val="FF0000"/>
                </a:solidFill>
              </a:rPr>
              <a:t>Érettségi bizonyítványt kapott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200" dirty="0" smtClean="0">
                <a:solidFill>
                  <a:srgbClr val="FF0000"/>
                </a:solidFill>
              </a:rPr>
              <a:t>85 586    </a:t>
            </a:r>
            <a:r>
              <a:rPr lang="hu-HU" sz="1400" dirty="0" smtClean="0">
                <a:solidFill>
                  <a:srgbClr val="FF0000"/>
                </a:solidFill>
              </a:rPr>
              <a:t>84 046    </a:t>
            </a:r>
            <a:r>
              <a:rPr lang="hu-HU" sz="1600" dirty="0" smtClean="0">
                <a:solidFill>
                  <a:srgbClr val="FF0000"/>
                </a:solidFill>
              </a:rPr>
              <a:t>82 </a:t>
            </a:r>
            <a:r>
              <a:rPr lang="hu-HU" sz="1600" dirty="0">
                <a:solidFill>
                  <a:srgbClr val="FF0000"/>
                </a:solidFill>
              </a:rPr>
              <a:t>172   </a:t>
            </a:r>
            <a:r>
              <a:rPr lang="hu-HU" dirty="0" smtClean="0">
                <a:solidFill>
                  <a:srgbClr val="FF0000"/>
                </a:solidFill>
              </a:rPr>
              <a:t>76 303</a:t>
            </a:r>
            <a:r>
              <a:rPr lang="hu-HU" dirty="0" smtClean="0"/>
              <a:t> </a:t>
            </a:r>
            <a:r>
              <a:rPr lang="hu-HU" sz="2000" dirty="0" smtClean="0">
                <a:solidFill>
                  <a:srgbClr val="FF0000"/>
                </a:solidFill>
              </a:rPr>
              <a:t>76 111 </a:t>
            </a:r>
            <a:r>
              <a:rPr lang="hu-HU" sz="2000" b="1" dirty="0" smtClean="0">
                <a:solidFill>
                  <a:srgbClr val="FF0000"/>
                </a:solidFill>
              </a:rPr>
              <a:t>fő</a:t>
            </a:r>
            <a:endParaRPr lang="hu-HU" sz="2000" b="1" i="1" dirty="0">
              <a:solidFill>
                <a:srgbClr val="FF0000"/>
              </a:solidFill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hu-HU" sz="2000" b="1" dirty="0" smtClean="0">
                <a:solidFill>
                  <a:srgbClr val="FF0000"/>
                </a:solidFill>
              </a:rPr>
              <a:t>Tanúsítványt </a:t>
            </a:r>
            <a:r>
              <a:rPr lang="hu-HU" sz="2000" b="1" dirty="0">
                <a:solidFill>
                  <a:srgbClr val="FF0000"/>
                </a:solidFill>
              </a:rPr>
              <a:t>kapott 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000" dirty="0" smtClean="0">
                <a:solidFill>
                  <a:srgbClr val="FF0000"/>
                </a:solidFill>
              </a:rPr>
              <a:t>13 637  </a:t>
            </a:r>
            <a:r>
              <a:rPr lang="hu-HU" sz="1200" dirty="0" smtClean="0">
                <a:solidFill>
                  <a:srgbClr val="FF0000"/>
                </a:solidFill>
              </a:rPr>
              <a:t>17 153  </a:t>
            </a:r>
            <a:r>
              <a:rPr lang="hu-HU" sz="1400" dirty="0" smtClean="0">
                <a:solidFill>
                  <a:srgbClr val="FF0000"/>
                </a:solidFill>
              </a:rPr>
              <a:t>16 887   </a:t>
            </a:r>
            <a:r>
              <a:rPr lang="hu-HU" sz="1600" dirty="0" smtClean="0">
                <a:solidFill>
                  <a:srgbClr val="FF0000"/>
                </a:solidFill>
              </a:rPr>
              <a:t>15 450 </a:t>
            </a:r>
            <a:r>
              <a:rPr lang="hu-HU" dirty="0" smtClean="0">
                <a:solidFill>
                  <a:srgbClr val="FF0000"/>
                </a:solidFill>
              </a:rPr>
              <a:t>17 119 </a:t>
            </a:r>
            <a:r>
              <a:rPr lang="hu-HU" sz="2000" b="1" dirty="0" smtClean="0">
                <a:solidFill>
                  <a:srgbClr val="FF0000"/>
                </a:solidFill>
              </a:rPr>
              <a:t>fő – </a:t>
            </a:r>
            <a:r>
              <a:rPr lang="hu-HU" sz="1000" dirty="0" smtClean="0">
                <a:solidFill>
                  <a:srgbClr val="FF0000"/>
                </a:solidFill>
              </a:rPr>
              <a:t>15 024 </a:t>
            </a:r>
            <a:r>
              <a:rPr lang="hu-HU" sz="1200" dirty="0" smtClean="0">
                <a:solidFill>
                  <a:srgbClr val="FF0000"/>
                </a:solidFill>
              </a:rPr>
              <a:t>19 </a:t>
            </a:r>
            <a:r>
              <a:rPr lang="hu-HU" sz="1200" dirty="0">
                <a:solidFill>
                  <a:srgbClr val="FF0000"/>
                </a:solidFill>
              </a:rPr>
              <a:t>174 </a:t>
            </a:r>
            <a:r>
              <a:rPr lang="hu-HU" sz="1200" dirty="0" smtClean="0">
                <a:solidFill>
                  <a:srgbClr val="FF0000"/>
                </a:solidFill>
              </a:rPr>
              <a:t>  </a:t>
            </a:r>
            <a:r>
              <a:rPr lang="hu-HU" sz="1400" dirty="0" smtClean="0">
                <a:solidFill>
                  <a:srgbClr val="FF0000"/>
                </a:solidFill>
              </a:rPr>
              <a:t>18 </a:t>
            </a:r>
            <a:r>
              <a:rPr lang="hu-HU" sz="1400" dirty="0">
                <a:solidFill>
                  <a:srgbClr val="FF0000"/>
                </a:solidFill>
              </a:rPr>
              <a:t>801 </a:t>
            </a:r>
            <a:r>
              <a:rPr lang="hu-HU" sz="1400" dirty="0" smtClean="0">
                <a:solidFill>
                  <a:srgbClr val="FF0000"/>
                </a:solidFill>
              </a:rPr>
              <a:t> </a:t>
            </a:r>
            <a:r>
              <a:rPr lang="hu-HU" sz="1600" dirty="0" smtClean="0">
                <a:solidFill>
                  <a:srgbClr val="FF0000"/>
                </a:solidFill>
              </a:rPr>
              <a:t>17 140 </a:t>
            </a:r>
            <a:r>
              <a:rPr lang="hu-HU" dirty="0" smtClean="0">
                <a:solidFill>
                  <a:srgbClr val="FF0000"/>
                </a:solidFill>
              </a:rPr>
              <a:t>19 029  </a:t>
            </a:r>
            <a:r>
              <a:rPr lang="hu-HU" sz="2000" b="1" dirty="0" smtClean="0">
                <a:solidFill>
                  <a:srgbClr val="FF0000"/>
                </a:solidFill>
              </a:rPr>
              <a:t>vizsgáról</a:t>
            </a:r>
          </a:p>
          <a:p>
            <a:pPr marL="342900" indent="-342900" algn="ctr">
              <a:spcBef>
                <a:spcPct val="20000"/>
              </a:spcBef>
            </a:pPr>
            <a:endParaRPr lang="hu-HU" sz="2000" b="1" dirty="0">
              <a:solidFill>
                <a:srgbClr val="FF0000"/>
              </a:solidFill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395288" y="1916113"/>
            <a:ext cx="8497192" cy="18018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>
                <a:solidFill>
                  <a:srgbClr val="FF0000"/>
                </a:solidFill>
              </a:rPr>
              <a:t>Az összes értékelt tantárgyi vizsga: </a:t>
            </a:r>
          </a:p>
          <a:p>
            <a:pPr marL="342900" indent="-342900" algn="ctr"/>
            <a:r>
              <a:rPr lang="hu-HU" sz="1400" i="1" dirty="0" smtClean="0">
                <a:solidFill>
                  <a:srgbClr val="FF0000"/>
                </a:solidFill>
              </a:rPr>
              <a:t>529 </a:t>
            </a:r>
            <a:r>
              <a:rPr lang="hu-HU" sz="1400" i="1" dirty="0">
                <a:solidFill>
                  <a:srgbClr val="FF0000"/>
                </a:solidFill>
              </a:rPr>
              <a:t>375   </a:t>
            </a:r>
            <a:r>
              <a:rPr lang="hu-HU" sz="1400" i="1" dirty="0" smtClean="0">
                <a:solidFill>
                  <a:srgbClr val="FF0000"/>
                </a:solidFill>
              </a:rPr>
              <a:t>  </a:t>
            </a:r>
            <a:r>
              <a:rPr lang="hu-HU" sz="1400" i="1" dirty="0">
                <a:solidFill>
                  <a:srgbClr val="FF0000"/>
                </a:solidFill>
              </a:rPr>
              <a:t>532 166  </a:t>
            </a:r>
            <a:r>
              <a:rPr lang="hu-HU" sz="1400" i="1" dirty="0" smtClean="0">
                <a:solidFill>
                  <a:srgbClr val="FF0000"/>
                </a:solidFill>
              </a:rPr>
              <a:t>  </a:t>
            </a:r>
            <a:r>
              <a:rPr lang="hu-HU" sz="1600" i="1" dirty="0">
                <a:solidFill>
                  <a:srgbClr val="FF0000"/>
                </a:solidFill>
              </a:rPr>
              <a:t>521 </a:t>
            </a:r>
            <a:r>
              <a:rPr lang="hu-HU" sz="1600" i="1" dirty="0" smtClean="0">
                <a:solidFill>
                  <a:srgbClr val="FF0000"/>
                </a:solidFill>
              </a:rPr>
              <a:t>032  </a:t>
            </a:r>
            <a:r>
              <a:rPr lang="hu-HU" i="1" dirty="0" smtClean="0">
                <a:solidFill>
                  <a:srgbClr val="FF0000"/>
                </a:solidFill>
              </a:rPr>
              <a:t>501 803 </a:t>
            </a:r>
            <a:r>
              <a:rPr lang="hu-HU" sz="2000" b="1" dirty="0" smtClean="0">
                <a:solidFill>
                  <a:srgbClr val="FF0000"/>
                </a:solidFill>
              </a:rPr>
              <a:t>481 668</a:t>
            </a:r>
            <a:endParaRPr lang="hu-HU" sz="2000" b="1" dirty="0">
              <a:solidFill>
                <a:srgbClr val="FF0000"/>
              </a:solidFill>
            </a:endParaRPr>
          </a:p>
          <a:p>
            <a:pPr marL="742950" lvl="1" indent="-285750"/>
            <a:r>
              <a:rPr lang="hu-HU" b="1" i="1" dirty="0">
                <a:solidFill>
                  <a:srgbClr val="FF0000"/>
                </a:solidFill>
              </a:rPr>
              <a:t>- középszintű tantárgyi </a:t>
            </a:r>
            <a:r>
              <a:rPr lang="hu-HU" b="1" i="1" dirty="0" smtClean="0">
                <a:solidFill>
                  <a:srgbClr val="FF0000"/>
                </a:solidFill>
              </a:rPr>
              <a:t>vizsga: </a:t>
            </a:r>
            <a:r>
              <a:rPr lang="hu-HU" sz="1400" i="1" dirty="0" smtClean="0">
                <a:solidFill>
                  <a:srgbClr val="FF0000"/>
                </a:solidFill>
              </a:rPr>
              <a:t>447 </a:t>
            </a:r>
            <a:r>
              <a:rPr lang="hu-HU" sz="1400" i="1" dirty="0">
                <a:solidFill>
                  <a:srgbClr val="FF0000"/>
                </a:solidFill>
              </a:rPr>
              <a:t>855   443 051   </a:t>
            </a:r>
            <a:r>
              <a:rPr lang="hu-HU" sz="1600" i="1" dirty="0" smtClean="0">
                <a:solidFill>
                  <a:srgbClr val="FF0000"/>
                </a:solidFill>
              </a:rPr>
              <a:t>423 307  </a:t>
            </a:r>
            <a:r>
              <a:rPr lang="hu-HU" i="1" dirty="0" smtClean="0">
                <a:solidFill>
                  <a:srgbClr val="FF0000"/>
                </a:solidFill>
              </a:rPr>
              <a:t>402 393  </a:t>
            </a:r>
            <a:r>
              <a:rPr lang="hu-HU" sz="2000" b="1" dirty="0" smtClean="0">
                <a:solidFill>
                  <a:srgbClr val="FF0000"/>
                </a:solidFill>
              </a:rPr>
              <a:t>377 736</a:t>
            </a:r>
            <a:endParaRPr lang="hu-HU" sz="2000" b="1" dirty="0">
              <a:solidFill>
                <a:srgbClr val="FF0000"/>
              </a:solidFill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b="1" i="1" dirty="0">
                <a:solidFill>
                  <a:srgbClr val="FF0000"/>
                </a:solidFill>
              </a:rPr>
              <a:t>- emelt szintű tantárgyi </a:t>
            </a:r>
            <a:r>
              <a:rPr lang="hu-HU" b="1" i="1" dirty="0" smtClean="0">
                <a:solidFill>
                  <a:srgbClr val="FF0000"/>
                </a:solidFill>
              </a:rPr>
              <a:t>vizsga: </a:t>
            </a:r>
            <a:r>
              <a:rPr lang="hu-HU" sz="1400" i="1" dirty="0" smtClean="0">
                <a:solidFill>
                  <a:srgbClr val="FF0000"/>
                </a:solidFill>
              </a:rPr>
              <a:t>26 </a:t>
            </a:r>
            <a:r>
              <a:rPr lang="hu-HU" sz="1400" i="1" dirty="0">
                <a:solidFill>
                  <a:srgbClr val="FF0000"/>
                </a:solidFill>
              </a:rPr>
              <a:t>953     30 774     </a:t>
            </a:r>
            <a:r>
              <a:rPr lang="hu-HU" sz="1600" i="1" dirty="0">
                <a:solidFill>
                  <a:srgbClr val="FF0000"/>
                </a:solidFill>
              </a:rPr>
              <a:t>36 </a:t>
            </a:r>
            <a:r>
              <a:rPr lang="hu-HU" sz="1600" i="1" dirty="0" smtClean="0">
                <a:solidFill>
                  <a:srgbClr val="FF0000"/>
                </a:solidFill>
              </a:rPr>
              <a:t>867    </a:t>
            </a:r>
            <a:r>
              <a:rPr lang="hu-HU" i="1" dirty="0" smtClean="0">
                <a:solidFill>
                  <a:srgbClr val="FF0000"/>
                </a:solidFill>
              </a:rPr>
              <a:t>38 717   </a:t>
            </a:r>
            <a:r>
              <a:rPr lang="hu-HU" sz="2000" b="1" dirty="0" smtClean="0">
                <a:solidFill>
                  <a:srgbClr val="FF0000"/>
                </a:solidFill>
              </a:rPr>
              <a:t>41 124</a:t>
            </a:r>
            <a:endParaRPr lang="hu-HU" sz="2000" b="1" dirty="0">
              <a:solidFill>
                <a:srgbClr val="FF0000"/>
              </a:solidFill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sz="1600" b="1" i="1" dirty="0">
                <a:solidFill>
                  <a:srgbClr val="FF0000"/>
                </a:solidFill>
              </a:rPr>
              <a:t>- korábbi vizsgaeredmények </a:t>
            </a:r>
            <a:r>
              <a:rPr lang="hu-HU" sz="1600" b="1" i="1" dirty="0" smtClean="0">
                <a:solidFill>
                  <a:srgbClr val="FF0000"/>
                </a:solidFill>
              </a:rPr>
              <a:t>beszámítása: </a:t>
            </a:r>
            <a:r>
              <a:rPr lang="hu-HU" sz="1200" i="1" dirty="0" smtClean="0">
                <a:solidFill>
                  <a:srgbClr val="FF0000"/>
                </a:solidFill>
              </a:rPr>
              <a:t>54 </a:t>
            </a:r>
            <a:r>
              <a:rPr lang="hu-HU" sz="1200" i="1" dirty="0">
                <a:solidFill>
                  <a:srgbClr val="FF0000"/>
                </a:solidFill>
              </a:rPr>
              <a:t>567  </a:t>
            </a:r>
            <a:r>
              <a:rPr lang="hu-HU" sz="1400" i="1" dirty="0">
                <a:solidFill>
                  <a:srgbClr val="FF0000"/>
                </a:solidFill>
              </a:rPr>
              <a:t>58 341  </a:t>
            </a:r>
            <a:r>
              <a:rPr lang="hu-HU" sz="1600" i="1" dirty="0">
                <a:solidFill>
                  <a:srgbClr val="FF0000"/>
                </a:solidFill>
              </a:rPr>
              <a:t>60 </a:t>
            </a:r>
            <a:r>
              <a:rPr lang="hu-HU" sz="1600" i="1" dirty="0" smtClean="0">
                <a:solidFill>
                  <a:srgbClr val="FF0000"/>
                </a:solidFill>
              </a:rPr>
              <a:t>858</a:t>
            </a:r>
            <a:r>
              <a:rPr lang="hu-HU" i="1" dirty="0" smtClean="0">
                <a:solidFill>
                  <a:srgbClr val="FF0000"/>
                </a:solidFill>
              </a:rPr>
              <a:t>  60 693 </a:t>
            </a:r>
            <a:r>
              <a:rPr lang="hu-HU" sz="2000" b="1" dirty="0" smtClean="0">
                <a:solidFill>
                  <a:srgbClr val="FF0000"/>
                </a:solidFill>
              </a:rPr>
              <a:t>62 808</a:t>
            </a:r>
            <a:endParaRPr lang="hu-H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692275" y="404813"/>
            <a:ext cx="61928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/>
              <a:t>„Új” vizsgafajták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95536" y="1268761"/>
            <a:ext cx="8424936" cy="446449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hu-HU" sz="2800" b="1" dirty="0">
                <a:solidFill>
                  <a:srgbClr val="FF0000"/>
                </a:solidFill>
              </a:rPr>
              <a:t>Vizsgaszámok mentességek nélkül: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7" name="Táblázat 16"/>
          <p:cNvGraphicFramePr>
            <a:graphicFrameLocks noGrp="1"/>
          </p:cNvGraphicFramePr>
          <p:nvPr/>
        </p:nvGraphicFramePr>
        <p:xfrm>
          <a:off x="539750" y="2708275"/>
          <a:ext cx="5328591" cy="2476565"/>
        </p:xfrm>
        <a:graphic>
          <a:graphicData uri="http://schemas.openxmlformats.org/drawingml/2006/table">
            <a:tbl>
              <a:tblPr/>
              <a:tblGrid>
                <a:gridCol w="1211042"/>
                <a:gridCol w="488991"/>
                <a:gridCol w="752810"/>
                <a:gridCol w="859327"/>
                <a:gridCol w="747708"/>
                <a:gridCol w="1268713"/>
              </a:tblGrid>
              <a:tr h="395890"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  <a:endParaRPr lang="hu-HU" sz="11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lang="hu-HU" sz="12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hu-HU" sz="14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hu-HU" sz="18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hu-HU" sz="20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Kiegészítő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4022</a:t>
                      </a:r>
                      <a:endParaRPr lang="hu-HU" sz="11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4436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3924</a:t>
                      </a:r>
                      <a:endParaRPr lang="hu-HU" sz="14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3472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20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4371</a:t>
                      </a:r>
                      <a:endParaRPr lang="hu-HU" sz="20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9408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Ismétlő</a:t>
                      </a:r>
                      <a:endParaRPr lang="hu-HU" sz="16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7679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10071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8530</a:t>
                      </a:r>
                      <a:endParaRPr lang="hu-HU" sz="14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5429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20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6895</a:t>
                      </a:r>
                      <a:endParaRPr lang="hu-HU" sz="20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Szintemelő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6085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8106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10210</a:t>
                      </a:r>
                      <a:endParaRPr lang="hu-HU" sz="14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10049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20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10414</a:t>
                      </a:r>
                      <a:endParaRPr lang="hu-HU" sz="20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Előrehozott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39124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55865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54757</a:t>
                      </a:r>
                      <a:endParaRPr lang="hu-HU" sz="14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55454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20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35819</a:t>
                      </a:r>
                      <a:endParaRPr lang="hu-HU" sz="20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5471592" y="1196752"/>
          <a:ext cx="367240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5508103" y="2060848"/>
          <a:ext cx="3384377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5796136" y="1988840"/>
          <a:ext cx="3170485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Diagram 10"/>
          <p:cNvGraphicFramePr/>
          <p:nvPr/>
        </p:nvGraphicFramePr>
        <p:xfrm>
          <a:off x="5292080" y="1484784"/>
          <a:ext cx="385192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Szövegdoboz 12"/>
          <p:cNvSpPr txBox="1"/>
          <p:nvPr/>
        </p:nvSpPr>
        <p:spPr>
          <a:xfrm>
            <a:off x="539552" y="5229200"/>
            <a:ext cx="8064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Az érettségi vizsgaszabályzatnak az előrehozott érettségi vizsgákra vonatkozó  szabályozása 2014. január elsejével megváltozott.</a:t>
            </a:r>
            <a:endParaRPr lang="hu-HU" sz="11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187624" y="43500"/>
            <a:ext cx="716438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Az előrehozott vizsgák adatai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728796" y="677058"/>
            <a:ext cx="7993062" cy="4032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200" b="1" dirty="0">
                <a:solidFill>
                  <a:srgbClr val="FF0000"/>
                </a:solidFill>
              </a:rPr>
              <a:t>Vizsgatárgyankénti vizsgaszámok mentességek nélkül: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13842" name="Group 178"/>
          <p:cNvGraphicFramePr>
            <a:graphicFrameLocks noGrp="1"/>
          </p:cNvGraphicFramePr>
          <p:nvPr/>
        </p:nvGraphicFramePr>
        <p:xfrm>
          <a:off x="4860032" y="1340768"/>
          <a:ext cx="4032448" cy="3995165"/>
        </p:xfrm>
        <a:graphic>
          <a:graphicData uri="http://schemas.openxmlformats.org/drawingml/2006/table">
            <a:tbl>
              <a:tblPr/>
              <a:tblGrid>
                <a:gridCol w="2664296"/>
                <a:gridCol w="1368152"/>
              </a:tblGrid>
              <a:tr h="655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1765 </a:t>
                      </a: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 vizsga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Emelt szint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   </a:t>
                      </a:r>
                      <a:r>
                        <a:rPr kumimoji="0" lang="hu-H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Darabszám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2423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angol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961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05918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német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227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576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informatika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576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történelem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576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biológia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0181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matematika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0181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kémia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820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magyar nyelv és irodalom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820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testnevelés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820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földrajz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2615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……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Group 156"/>
          <p:cNvGraphicFramePr>
            <a:graphicFrameLocks noGrp="1"/>
          </p:cNvGraphicFramePr>
          <p:nvPr/>
        </p:nvGraphicFramePr>
        <p:xfrm>
          <a:off x="683568" y="1196752"/>
          <a:ext cx="4032448" cy="4955473"/>
        </p:xfrm>
        <a:graphic>
          <a:graphicData uri="http://schemas.openxmlformats.org/drawingml/2006/table">
            <a:tbl>
              <a:tblPr/>
              <a:tblGrid>
                <a:gridCol w="2639192"/>
                <a:gridCol w="1393256"/>
              </a:tblGrid>
              <a:tr h="216024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6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34054 </a:t>
                      </a:r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vizsga </a:t>
                      </a:r>
                      <a:endParaRPr lang="hu-HU" sz="16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sng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Darabszám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91757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600" b="1" i="0" u="sng" strike="noStrike">
                          <a:solidFill>
                            <a:srgbClr val="FFFF00"/>
                          </a:solidFill>
                          <a:latin typeface="Arial"/>
                        </a:rPr>
                        <a:t>Középszint</a:t>
                      </a: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1008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angol nyelv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10716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informatika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8676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4488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német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3733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történelem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3136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4488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magyar nyelv és irodalom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2970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matematika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1752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földrajz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676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biológia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509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testnevelés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413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társadalomismeret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126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fizika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rajz és vizuális kultúra 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9708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emberismeret és etika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kémia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046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 ének-zene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046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…..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hu-HU" sz="1500" b="1" i="0" u="none" strike="noStrike" kern="1200" dirty="0">
                        <a:solidFill>
                          <a:srgbClr val="FFFF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1258888" y="333375"/>
            <a:ext cx="7077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>
                <a:solidFill>
                  <a:schemeClr val="tx2"/>
                </a:solidFill>
              </a:rPr>
              <a:t>Az írásbeli feladatlapok eljuttatása a középiskolákba</a:t>
            </a:r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5292725" y="2133600"/>
            <a:ext cx="3024188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 smtClean="0">
                <a:solidFill>
                  <a:srgbClr val="FFFF00"/>
                </a:solidFill>
              </a:rPr>
              <a:t>Járási</a:t>
            </a:r>
            <a:br>
              <a:rPr lang="hu-HU" b="1" dirty="0" smtClean="0">
                <a:solidFill>
                  <a:srgbClr val="FFFF00"/>
                </a:solidFill>
              </a:rPr>
            </a:br>
            <a:r>
              <a:rPr lang="hu-HU" b="1" dirty="0" smtClean="0">
                <a:solidFill>
                  <a:srgbClr val="FFFF00"/>
                </a:solidFill>
              </a:rPr>
              <a:t>kormányhivatalok</a:t>
            </a:r>
            <a:endParaRPr lang="hu-HU" b="1" dirty="0">
              <a:solidFill>
                <a:srgbClr val="FFFF00"/>
              </a:solidFill>
            </a:endParaRPr>
          </a:p>
        </p:txBody>
      </p:sp>
      <p:sp>
        <p:nvSpPr>
          <p:cNvPr id="28677" name="Text Box 9"/>
          <p:cNvSpPr txBox="1">
            <a:spLocks noChangeArrowheads="1"/>
          </p:cNvSpPr>
          <p:nvPr/>
        </p:nvSpPr>
        <p:spPr bwMode="auto">
          <a:xfrm>
            <a:off x="539750" y="1773238"/>
            <a:ext cx="3240088" cy="3762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Zárt technológiájú szállítás</a:t>
            </a:r>
          </a:p>
        </p:txBody>
      </p:sp>
      <p:sp>
        <p:nvSpPr>
          <p:cNvPr id="28678" name="Arc 10"/>
          <p:cNvSpPr>
            <a:spLocks/>
          </p:cNvSpPr>
          <p:nvPr/>
        </p:nvSpPr>
        <p:spPr bwMode="auto">
          <a:xfrm>
            <a:off x="3851275" y="1916113"/>
            <a:ext cx="1368425" cy="36036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5867400" y="4437063"/>
            <a:ext cx="2735263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>
                <a:solidFill>
                  <a:srgbClr val="FF0000"/>
                </a:solidFill>
              </a:rPr>
              <a:t>KÖZÉPISKOLÁK</a:t>
            </a:r>
          </a:p>
        </p:txBody>
      </p:sp>
      <p:sp>
        <p:nvSpPr>
          <p:cNvPr id="28680" name="Arc 13"/>
          <p:cNvSpPr>
            <a:spLocks/>
          </p:cNvSpPr>
          <p:nvPr/>
        </p:nvSpPr>
        <p:spPr bwMode="auto">
          <a:xfrm flipH="1" flipV="1">
            <a:off x="5364163" y="2997200"/>
            <a:ext cx="503237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81" name="Text Box 14"/>
          <p:cNvSpPr txBox="1">
            <a:spLocks noChangeArrowheads="1"/>
          </p:cNvSpPr>
          <p:nvPr/>
        </p:nvSpPr>
        <p:spPr bwMode="auto">
          <a:xfrm>
            <a:off x="4067175" y="38608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Ellenőrzés</a:t>
            </a:r>
          </a:p>
        </p:txBody>
      </p:sp>
      <p:sp>
        <p:nvSpPr>
          <p:cNvPr id="28682" name="Line 16"/>
          <p:cNvSpPr>
            <a:spLocks noChangeShapeType="1"/>
          </p:cNvSpPr>
          <p:nvPr/>
        </p:nvSpPr>
        <p:spPr bwMode="auto">
          <a:xfrm flipV="1">
            <a:off x="1042988" y="2133600"/>
            <a:ext cx="0" cy="43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hu-HU"/>
          </a:p>
        </p:txBody>
      </p:sp>
      <p:sp>
        <p:nvSpPr>
          <p:cNvPr id="28683" name="Line 17"/>
          <p:cNvSpPr>
            <a:spLocks noChangeShapeType="1"/>
          </p:cNvSpPr>
          <p:nvPr/>
        </p:nvSpPr>
        <p:spPr bwMode="auto">
          <a:xfrm>
            <a:off x="6227763" y="2997200"/>
            <a:ext cx="720725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hu-HU"/>
          </a:p>
        </p:txBody>
      </p:sp>
      <p:sp>
        <p:nvSpPr>
          <p:cNvPr id="28684" name="Text Box 18"/>
          <p:cNvSpPr txBox="1">
            <a:spLocks noChangeArrowheads="1"/>
          </p:cNvSpPr>
          <p:nvPr/>
        </p:nvSpPr>
        <p:spPr bwMode="auto">
          <a:xfrm>
            <a:off x="7019925" y="3644900"/>
            <a:ext cx="1944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Napi tételátvétel</a:t>
            </a:r>
          </a:p>
        </p:txBody>
      </p:sp>
      <p:sp>
        <p:nvSpPr>
          <p:cNvPr id="28685" name="Arc 19"/>
          <p:cNvSpPr>
            <a:spLocks/>
          </p:cNvSpPr>
          <p:nvPr/>
        </p:nvSpPr>
        <p:spPr bwMode="auto">
          <a:xfrm rot="13400142" flipH="1">
            <a:off x="3165475" y="1647825"/>
            <a:ext cx="1733550" cy="18335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86" name="Text Box 20"/>
          <p:cNvSpPr txBox="1">
            <a:spLocks noChangeArrowheads="1"/>
          </p:cNvSpPr>
          <p:nvPr/>
        </p:nvSpPr>
        <p:spPr bwMode="auto">
          <a:xfrm>
            <a:off x="2843213" y="3141663"/>
            <a:ext cx="23764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Módosítás, pótlás</a:t>
            </a:r>
          </a:p>
        </p:txBody>
      </p:sp>
      <p:sp>
        <p:nvSpPr>
          <p:cNvPr id="28687" name="Text Box 21"/>
          <p:cNvSpPr txBox="1">
            <a:spLocks noChangeArrowheads="1"/>
          </p:cNvSpPr>
          <p:nvPr/>
        </p:nvSpPr>
        <p:spPr bwMode="auto">
          <a:xfrm>
            <a:off x="1979613" y="4437063"/>
            <a:ext cx="1871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28688" name="Text Box 23"/>
          <p:cNvSpPr txBox="1">
            <a:spLocks noChangeArrowheads="1"/>
          </p:cNvSpPr>
          <p:nvPr/>
        </p:nvSpPr>
        <p:spPr bwMode="auto">
          <a:xfrm>
            <a:off x="5292725" y="5084763"/>
            <a:ext cx="3455988" cy="7889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Őrzés (csak 1 napi adag)</a:t>
            </a:r>
          </a:p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Bontás bizottság előtt</a:t>
            </a:r>
          </a:p>
        </p:txBody>
      </p:sp>
      <p:sp>
        <p:nvSpPr>
          <p:cNvPr id="28689" name="AutoShape 24"/>
          <p:cNvSpPr>
            <a:spLocks noChangeArrowheads="1"/>
          </p:cNvSpPr>
          <p:nvPr/>
        </p:nvSpPr>
        <p:spPr bwMode="auto">
          <a:xfrm flipH="1">
            <a:off x="611188" y="5157788"/>
            <a:ext cx="1439862" cy="647700"/>
          </a:xfrm>
          <a:prstGeom prst="curvedUp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90" name="AutoShape 25"/>
          <p:cNvSpPr>
            <a:spLocks noChangeArrowheads="1"/>
          </p:cNvSpPr>
          <p:nvPr/>
        </p:nvSpPr>
        <p:spPr bwMode="auto">
          <a:xfrm>
            <a:off x="684213" y="4292600"/>
            <a:ext cx="1439862" cy="647700"/>
          </a:xfrm>
          <a:prstGeom prst="curvedDown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91" name="Text Box 26"/>
          <p:cNvSpPr txBox="1">
            <a:spLocks noChangeArrowheads="1"/>
          </p:cNvSpPr>
          <p:nvPr/>
        </p:nvSpPr>
        <p:spPr bwMode="auto">
          <a:xfrm>
            <a:off x="2627313" y="4581525"/>
            <a:ext cx="1800225" cy="12001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solidFill>
                  <a:srgbClr val="FFFF00"/>
                </a:solidFill>
              </a:rPr>
              <a:t>Az öt legnépesebb vizsgatárgy esetében</a:t>
            </a:r>
          </a:p>
        </p:txBody>
      </p:sp>
      <p:pic>
        <p:nvPicPr>
          <p:cNvPr id="28692" name="Picture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565400"/>
            <a:ext cx="2447925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9" grpId="0" animBg="1"/>
      <p:bldP spid="286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/>
          </p:nvPr>
        </p:nvSpPr>
        <p:spPr>
          <a:xfrm>
            <a:off x="1476375" y="476250"/>
            <a:ext cx="6264275" cy="576263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Érettségi adminisztráció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7991475" cy="4824314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rgbClr val="FF0000"/>
                </a:solidFill>
              </a:rPr>
              <a:t>Az Érettségi szoftver fejlesztése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dirty="0" smtClean="0">
                <a:solidFill>
                  <a:srgbClr val="FF0000"/>
                </a:solidFill>
              </a:rPr>
              <a:t>A vizsgaszabályzat előrehozott vizsgákra vonatkozó változásai miatt  az érettségi szoftver jelentős mértékű átalakítására volt szükség. 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rgbClr val="FF0000"/>
                </a:solidFill>
              </a:rPr>
              <a:t>Néhány tipikus hiba az adminisztráció során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rgbClr val="FF0000"/>
                </a:solidFill>
              </a:rPr>
              <a:t>Korábbi vizsgaeredmények rögzítésének elmaradása, vagy nem megfelelő rögzítése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rgbClr val="FF0000"/>
                </a:solidFill>
              </a:rPr>
              <a:t>A nyelvvizsga egyenértékűség záradékok nem megfelelő rögzítése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rgbClr val="FF0000"/>
                </a:solidFill>
              </a:rPr>
              <a:t>SNI mentességgel megszerzett eredmények nem megfelelő adminisztrációja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rgbClr val="FF0000"/>
                </a:solidFill>
              </a:rPr>
              <a:t>Az iskolai módosítási kérelmek száma :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2010-ben: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1417 kérelem, 2357 vizsgázóra vonatkozóan (713 iskola), 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 alapadatok módosítása:  1377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2011-ben: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1606 kérelem, 2464 vizsgázóra vonatkozóan (750 iskola), 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 alapadatok módosítása:  2031 kérelem</a:t>
            </a:r>
            <a:endParaRPr lang="hu-HU" sz="1600" b="1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2012-ben: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1881 kérelem, 2778 vizsgázóra vonatkozóan (622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alapadatok módosítása: 1828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2013-ban: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2318 kérelem, 3228 vizsgázóra vonatkozóan (656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alapadatok módosítása: 1478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b="1" dirty="0" smtClean="0">
                <a:solidFill>
                  <a:srgbClr val="FF0000"/>
                </a:solidFill>
              </a:rPr>
              <a:t>2014-ben: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b="1" dirty="0" smtClean="0">
                <a:solidFill>
                  <a:srgbClr val="FF0000"/>
                </a:solidFill>
              </a:rPr>
              <a:t>vizsgajelentkezések módosítása: 1713 kérelem, 2194 vizsgázóra vonatkozóan (609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b="1" dirty="0" smtClean="0">
                <a:solidFill>
                  <a:srgbClr val="FF0000"/>
                </a:solidFill>
              </a:rPr>
              <a:t>    alapadatok módosítása: 989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200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None/>
              <a:defRPr/>
            </a:pPr>
            <a:endParaRPr lang="hu-HU" sz="1400" b="1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740025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763713" y="188913"/>
            <a:ext cx="568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400" b="1"/>
              <a:t>Tanulói észrevételek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58775" y="620713"/>
            <a:ext cx="8785225" cy="5635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hu-HU" sz="1600" b="1" dirty="0"/>
              <a:t>Az emelt szintű írásbeli dolgozatok javításával kapcsolatban tett tanulói észrevételek száma néhány vizsgatárgy esetében </a:t>
            </a:r>
            <a:r>
              <a:rPr lang="hu-HU" b="1" dirty="0"/>
              <a:t>(</a:t>
            </a:r>
            <a:r>
              <a:rPr lang="hu-HU" sz="1100" dirty="0"/>
              <a:t> </a:t>
            </a:r>
            <a:r>
              <a:rPr lang="hu-HU" sz="1100" dirty="0" smtClean="0"/>
              <a:t>2010</a:t>
            </a:r>
            <a:r>
              <a:rPr lang="hu-HU" sz="1200" dirty="0" smtClean="0"/>
              <a:t>.</a:t>
            </a:r>
            <a:r>
              <a:rPr lang="hu-HU" sz="1200" b="1" dirty="0" smtClean="0"/>
              <a:t> </a:t>
            </a:r>
            <a:r>
              <a:rPr lang="hu-HU" dirty="0"/>
              <a:t>–</a:t>
            </a:r>
            <a:r>
              <a:rPr lang="hu-HU" sz="1200" dirty="0"/>
              <a:t>  </a:t>
            </a:r>
            <a:r>
              <a:rPr lang="hu-HU" sz="1200" b="1" dirty="0" smtClean="0"/>
              <a:t>2011</a:t>
            </a:r>
            <a:r>
              <a:rPr lang="hu-HU" sz="1200" dirty="0" smtClean="0"/>
              <a:t>.</a:t>
            </a:r>
            <a:r>
              <a:rPr lang="hu-HU" dirty="0" smtClean="0"/>
              <a:t> </a:t>
            </a:r>
            <a:r>
              <a:rPr lang="hu-HU" dirty="0"/>
              <a:t>– </a:t>
            </a:r>
            <a:r>
              <a:rPr lang="hu-HU" b="1" dirty="0"/>
              <a:t> </a:t>
            </a:r>
            <a:r>
              <a:rPr lang="hu-HU" sz="1400" b="1" dirty="0" smtClean="0"/>
              <a:t>2012. </a:t>
            </a:r>
            <a:r>
              <a:rPr lang="hu-HU" sz="1400" b="1" dirty="0"/>
              <a:t>– </a:t>
            </a:r>
            <a:r>
              <a:rPr lang="hu-HU" sz="1500" b="1" dirty="0" smtClean="0"/>
              <a:t>2013</a:t>
            </a:r>
            <a:r>
              <a:rPr lang="hu-HU" b="1" dirty="0" smtClean="0"/>
              <a:t>. </a:t>
            </a:r>
            <a:r>
              <a:rPr lang="hu-HU" b="1" dirty="0"/>
              <a:t>– </a:t>
            </a:r>
            <a:r>
              <a:rPr lang="hu-HU" sz="1600" b="1" dirty="0" smtClean="0">
                <a:solidFill>
                  <a:srgbClr val="FF0000"/>
                </a:solidFill>
              </a:rPr>
              <a:t>2014</a:t>
            </a:r>
            <a:r>
              <a:rPr lang="hu-HU" sz="1600" b="1" dirty="0" smtClean="0"/>
              <a:t>.</a:t>
            </a:r>
            <a:r>
              <a:rPr lang="hu-HU" sz="1400" b="1" dirty="0" smtClean="0"/>
              <a:t>)</a:t>
            </a:r>
            <a:endParaRPr lang="hu-HU" sz="1400" b="1" dirty="0"/>
          </a:p>
        </p:txBody>
      </p:sp>
      <p:graphicFrame>
        <p:nvGraphicFramePr>
          <p:cNvPr id="30795" name="Group 75"/>
          <p:cNvGraphicFramePr>
            <a:graphicFrameLocks noGrp="1"/>
          </p:cNvGraphicFramePr>
          <p:nvPr/>
        </p:nvGraphicFramePr>
        <p:xfrm>
          <a:off x="101037" y="1196752"/>
          <a:ext cx="8935459" cy="4480560"/>
        </p:xfrm>
        <a:graphic>
          <a:graphicData uri="http://schemas.openxmlformats.org/drawingml/2006/table">
            <a:tbl>
              <a:tblPr/>
              <a:tblGrid>
                <a:gridCol w="1086587"/>
                <a:gridCol w="2297789"/>
                <a:gridCol w="2886787"/>
                <a:gridCol w="2664296"/>
              </a:tblGrid>
              <a:tr h="30554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Vizsgatárgy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Beadványok száma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Írásbeli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dolgozatok száma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Történelem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935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848  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991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639 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771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5358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6266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6909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5769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6348</a:t>
                      </a:r>
                      <a:endParaRPr lang="hu-HU" sz="15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17,45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13,53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14,34 11,08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12,15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Angol nyelv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276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422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274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465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4895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6187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7802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8596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9825</a:t>
                      </a:r>
                      <a:endParaRPr lang="hu-HU" sz="15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5,19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4,46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5,41  3,19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4,73</a:t>
                      </a:r>
                      <a:endParaRPr lang="hu-HU" sz="15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Biológia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679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503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549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471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676</a:t>
                      </a:r>
                      <a:endParaRPr lang="hu-HU" sz="15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4194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4246   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4995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5138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5425</a:t>
                      </a:r>
                      <a:endParaRPr lang="hu-HU" sz="16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16,19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11,85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10,99  9,17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12,46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Matematika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337  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313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397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491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388</a:t>
                      </a:r>
                      <a:endParaRPr lang="hu-HU" sz="16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2681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2950   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3713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4157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3889</a:t>
                      </a:r>
                      <a:endParaRPr lang="hu-HU" sz="16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12,57 </a:t>
                      </a: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10,61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10,69  11,81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9,98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Német nyelv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71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93   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114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112</a:t>
                      </a:r>
                      <a:endParaRPr lang="hu-HU" sz="16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2216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2443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2603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2424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2529</a:t>
                      </a:r>
                      <a:endParaRPr lang="hu-HU" sz="15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 </a:t>
                      </a:r>
                      <a:r>
                        <a:rPr lang="hu-H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3,20</a:t>
                      </a: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4,13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3,57  4,70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4,43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2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Magyar nyelv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és irodalom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151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126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156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196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154</a:t>
                      </a:r>
                      <a:endParaRPr lang="hu-HU" sz="15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1125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1280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1540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1802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1854</a:t>
                      </a:r>
                      <a:endParaRPr lang="hu-HU" sz="15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13,42</a:t>
                      </a: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9,84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10,13  10,88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8,31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265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Informatika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57 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125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103</a:t>
                      </a:r>
                      <a:r>
                        <a:rPr lang="hu-HU" sz="17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80</a:t>
                      </a:r>
                      <a:endParaRPr lang="hu-HU" sz="17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969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1172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1755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1582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1806</a:t>
                      </a:r>
                      <a:endParaRPr lang="hu-HU" sz="15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0" lvl="0" indent="-3556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7,74</a:t>
                      </a: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4,86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7,12  6,51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4,43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Kémia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141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120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156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438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348</a:t>
                      </a:r>
                      <a:endParaRPr lang="hu-HU" sz="16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828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1010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1667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3336 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3454</a:t>
                      </a:r>
                      <a:endParaRPr lang="hu-HU" sz="16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0" lvl="0" indent="-3556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17,03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11,88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9,36  13,</a:t>
                      </a:r>
                      <a:r>
                        <a:rPr lang="hu-HU" sz="14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13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10,08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Fizika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86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98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159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109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649</a:t>
                      </a: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793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1098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1394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1420</a:t>
                      </a:r>
                      <a:endParaRPr lang="hu-HU" sz="15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0" lvl="0" indent="-3556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10,32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10,84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8,93 11,41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7,68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775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   Összesen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1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2975</a:t>
                      </a:r>
                      <a:r>
                        <a:rPr kumimoji="0" lang="hu-H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1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2696</a:t>
                      </a:r>
                      <a:r>
                        <a:rPr kumimoji="0" lang="hu-H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3292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3134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3103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1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25988</a:t>
                      </a:r>
                      <a:r>
                        <a:rPr kumimoji="0" lang="hu-H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hu-H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1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29830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35917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37823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40233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0" lvl="0" indent="-3556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11,45</a:t>
                      </a: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9,04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9,17  8,29 </a:t>
                      </a:r>
                      <a:r>
                        <a:rPr lang="hu-H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8,40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éma1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endüle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apértelmezett terv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Alapértelmezett terv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endület">
    <a:fillStyleLst>
      <a:solidFill>
        <a:schemeClr val="phClr"/>
      </a:solidFill>
      <a:gradFill rotWithShape="1">
        <a:gsLst>
          <a:gs pos="0">
            <a:schemeClr val="phClr">
              <a:tint val="10000"/>
              <a:satMod val="300000"/>
            </a:schemeClr>
          </a:gs>
          <a:gs pos="34000">
            <a:schemeClr val="phClr">
              <a:tint val="13500"/>
              <a:satMod val="250000"/>
            </a:schemeClr>
          </a:gs>
          <a:gs pos="100000">
            <a:schemeClr val="phClr">
              <a:tint val="60000"/>
              <a:satMod val="200000"/>
            </a:schemeClr>
          </a:gs>
        </a:gsLst>
        <a:path path="circle">
          <a:fillToRect l="50000" t="155000" r="50000" b="-55000"/>
        </a:path>
      </a:gradFill>
      <a:gradFill rotWithShape="1">
        <a:gsLst>
          <a:gs pos="0">
            <a:schemeClr val="phClr">
              <a:tint val="60000"/>
              <a:satMod val="160000"/>
            </a:schemeClr>
          </a:gs>
          <a:gs pos="46000">
            <a:schemeClr val="phClr">
              <a:tint val="86000"/>
              <a:satMod val="160000"/>
            </a:schemeClr>
          </a:gs>
          <a:gs pos="100000">
            <a:schemeClr val="phClr">
              <a:shade val="40000"/>
              <a:satMod val="160000"/>
            </a:schemeClr>
          </a:gs>
        </a:gsLst>
        <a:path path="circle">
          <a:fillToRect l="50000" t="155000" r="50000" b="-55000"/>
        </a:path>
      </a:gradFill>
    </a:fillStyleLst>
    <a:lnStyleLst>
      <a:ln w="9525" cap="flat" cmpd="sng" algn="ctr">
        <a:solidFill>
          <a:schemeClr val="phClr">
            <a:satMod val="12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25400" dir="147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Téma1</Template>
  <TotalTime>0</TotalTime>
  <Words>2164</Words>
  <Application>Microsoft Office PowerPoint</Application>
  <PresentationFormat>Diavetítés a képernyőre (4:3 oldalarány)</PresentationFormat>
  <Paragraphs>839</Paragraphs>
  <Slides>37</Slides>
  <Notes>37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2</vt:i4>
      </vt:variant>
      <vt:variant>
        <vt:lpstr>Diacímek</vt:lpstr>
      </vt:variant>
      <vt:variant>
        <vt:i4>37</vt:i4>
      </vt:variant>
    </vt:vector>
  </HeadingPairs>
  <TitlesOfParts>
    <vt:vector size="46" baseType="lpstr">
      <vt:lpstr>Arial</vt:lpstr>
      <vt:lpstr>Arial Black</vt:lpstr>
      <vt:lpstr>Calibri</vt:lpstr>
      <vt:lpstr>Garamond</vt:lpstr>
      <vt:lpstr>Times New Roman</vt:lpstr>
      <vt:lpstr>Times New Roman CE</vt:lpstr>
      <vt:lpstr>Téma1</vt:lpstr>
      <vt:lpstr>Worksheet</vt:lpstr>
      <vt:lpstr>Diagram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Érettségi adminisztráció</vt:lpstr>
      <vt:lpstr>PowerPoint bemutató</vt:lpstr>
      <vt:lpstr>PowerPoint bemutató</vt:lpstr>
      <vt:lpstr>PowerPoint bemutató</vt:lpstr>
      <vt:lpstr>Az eredményekről…</vt:lpstr>
      <vt:lpstr>Érettségi vizsgaeredmények</vt:lpstr>
      <vt:lpstr>Az érettségi osztályzatok vizsgatárgyankénti átlagai (középszint)</vt:lpstr>
      <vt:lpstr>Vizsgatárgyankénti érettségi átlagok  %-ban (középszint)</vt:lpstr>
      <vt:lpstr>A korábbi vizsgarendszer és a középszintű vizsgák osztályzatainak összehasonlítása  korábbi vizsgarendszer  2010. – 2011. – 2012. – 2013. – 2014.</vt:lpstr>
      <vt:lpstr>Az összes középszintű vizsgaeredmény megoszlása 2010-ben, 2011-ben, 2012-ben, 2013-ban és 2014-ben (mentességek nélkül)</vt:lpstr>
      <vt:lpstr>Az összes emelt szintű vizsgaeredmény megoszlása 2010-ben, 2011-ben, 2012-ben, 2013-ban és 2014-ben (mentességek nélkül)</vt:lpstr>
      <vt:lpstr>A középszintű vizsgaeredmények összehasonlítása  korábbi vizsgarendszer – 2010. – 2011. – 2012. – 2013. – 2014.</vt:lpstr>
      <vt:lpstr>PowerPoint bemutató</vt:lpstr>
      <vt:lpstr>PowerPoint bemutató</vt:lpstr>
      <vt:lpstr>Az egyes vizsgázói rétegek átlageredményeinek összehasonlítása %-ban, középszinten  2012. - 2013. – 2014.</vt:lpstr>
      <vt:lpstr>Az egyes vizsgázói rétegek átlageredményeinek összehasonlítása  %-ban, emelt szinten 2012. – 2013. – 2014.</vt:lpstr>
      <vt:lpstr>A gimnáziumi és a szakközépiskolai tanulók középszintű  eredményeinek  összehasonlítása 2012. – 2013. - 2014.</vt:lpstr>
      <vt:lpstr>A gimnáziumi és a szakközépiskolai tanulók középszintű  eredményeinek összehasonlítása 2012. – 2013. – 2014.</vt:lpstr>
      <vt:lpstr>Az emelt szintű eredmények megoszlása  2010. - 2011. – 2012. – 2013. – 2014.</vt:lpstr>
      <vt:lpstr>PowerPoint bemutató</vt:lpstr>
      <vt:lpstr>A vizsgarészek összehasonlítása vizsgatárgyanként 2010. – 2011. – 2012. – 2013. – 2014.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2010-07-08T13:45:17Z</dcterms:created>
  <dcterms:modified xsi:type="dcterms:W3CDTF">2015-01-20T10:09:58Z</dcterms:modified>
</cp:coreProperties>
</file>