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9"/>
  </p:notesMasterIdLst>
  <p:handoutMasterIdLst>
    <p:handoutMasterId r:id="rId40"/>
  </p:handoutMasterIdLst>
  <p:sldIdLst>
    <p:sldId id="265" r:id="rId2"/>
    <p:sldId id="328" r:id="rId3"/>
    <p:sldId id="329" r:id="rId4"/>
    <p:sldId id="365" r:id="rId5"/>
    <p:sldId id="389" r:id="rId6"/>
    <p:sldId id="332" r:id="rId7"/>
    <p:sldId id="279" r:id="rId8"/>
    <p:sldId id="333" r:id="rId9"/>
    <p:sldId id="325" r:id="rId10"/>
    <p:sldId id="326" r:id="rId11"/>
    <p:sldId id="284" r:id="rId12"/>
    <p:sldId id="266" r:id="rId13"/>
    <p:sldId id="290" r:id="rId14"/>
    <p:sldId id="339" r:id="rId15"/>
    <p:sldId id="291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zerző" initials="S" lastIdx="45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33CC33"/>
    <a:srgbClr val="FFFF00"/>
    <a:srgbClr val="99CCFF"/>
    <a:srgbClr val="7DC7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5287" autoAdjust="0"/>
  </p:normalViewPr>
  <p:slideViewPr>
    <p:cSldViewPr>
      <p:cViewPr varScale="1">
        <p:scale>
          <a:sx n="84" d="100"/>
          <a:sy n="84" d="100"/>
        </p:scale>
        <p:origin x="96" y="498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2" d="100"/>
          <a:sy n="82" d="100"/>
        </p:scale>
        <p:origin x="-1974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19.xml"/><Relationship Id="rId5" Type="http://schemas.openxmlformats.org/officeDocument/2006/relationships/slide" Target="slides/slide12.xml"/><Relationship Id="rId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5_m&#225;j-j&#250;n\Prezent&#225;ci&#243;\diagram_1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6_m&#225;j_j&#250;n\Prezent&#225;ci&#243;\diagram_1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49597103589879"/>
          <c:y val="0"/>
          <c:w val="0.80413505253229933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2027247517161193"/>
          <c:y val="0.73309076769248982"/>
          <c:w val="0.27194581865631479"/>
          <c:h val="0.25280917860978408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38145047208865857"/>
          <c:y val="0.71792604439300356"/>
          <c:w val="0.25121976643203953"/>
          <c:h val="0.26676140922613523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58522503063408"/>
          <c:y val="0"/>
          <c:w val="0.75061891212693965"/>
          <c:h val="0.9587220805253318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0772497871191532"/>
          <c:y val="0.74344044515148699"/>
          <c:w val="0.2197075744044529"/>
          <c:h val="0.2561216602410608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hu-H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538541317263749"/>
          <c:y val="0"/>
          <c:w val="0.70732498431179769"/>
          <c:h val="0.90311287177054456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D6C3-4A7C-8A03-E547E63A093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6C3-4A7C-8A03-E547E63A0933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D6C3-4A7C-8A03-E547E63A0933}"/>
              </c:ext>
            </c:extLst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C3-4A7C-8A03-E547E63A0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0635-46C5-9A4B-97B5C478C21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635-46C5-9A4B-97B5C478C212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0635-46C5-9A4B-97B5C478C212}"/>
              </c:ext>
            </c:extLst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4899</c:v>
                </c:pt>
                <c:pt idx="1">
                  <c:v>9295</c:v>
                </c:pt>
                <c:pt idx="2">
                  <c:v>8232</c:v>
                </c:pt>
                <c:pt idx="3">
                  <c:v>32694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35-46C5-9A4B-97B5C478C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3863003593658699"/>
          <c:y val="0.69683472659047518"/>
          <c:w val="0.47555523586953152"/>
          <c:h val="0.30316527340952532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4" Type="http://schemas.openxmlformats.org/officeDocument/2006/relationships/image" Target="../media/image66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67.emf"/><Relationship Id="rId4" Type="http://schemas.openxmlformats.org/officeDocument/2006/relationships/image" Target="../media/image70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image" Target="../media/image71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image" Target="../media/image73.emf"/><Relationship Id="rId4" Type="http://schemas.openxmlformats.org/officeDocument/2006/relationships/image" Target="../media/image76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4" Type="http://schemas.openxmlformats.org/officeDocument/2006/relationships/image" Target="../media/image8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Relationship Id="rId4" Type="http://schemas.openxmlformats.org/officeDocument/2006/relationships/image" Target="../media/image84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image" Target="../media/image85.emf"/><Relationship Id="rId4" Type="http://schemas.openxmlformats.org/officeDocument/2006/relationships/image" Target="../media/image88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image" Target="../media/image89.emf"/><Relationship Id="rId4" Type="http://schemas.openxmlformats.org/officeDocument/2006/relationships/image" Target="../media/image92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image" Target="../media/image93.emf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image" Target="../media/image98.emf"/><Relationship Id="rId5" Type="http://schemas.openxmlformats.org/officeDocument/2006/relationships/image" Target="../media/image102.emf"/><Relationship Id="rId4" Type="http://schemas.openxmlformats.org/officeDocument/2006/relationships/image" Target="../media/image10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2D57A34-C0C5-414B-9A15-C1541D32E6C1}" type="datetimeFigureOut">
              <a:rPr lang="hu-HU"/>
              <a:pPr>
                <a:defRPr/>
              </a:pPr>
              <a:t>2016.07.13.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C8C1E91-647C-497D-9996-0521CAC0AF1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439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7DE2DD7-EB53-4CC6-B999-D29734565412}" type="datetimeFigureOut">
              <a:rPr lang="hu-HU"/>
              <a:pPr>
                <a:defRPr/>
              </a:pPr>
              <a:t>2016.07.13.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8845" y="4714137"/>
            <a:ext cx="5439987" cy="4468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43E7F72-48B0-4A1B-9C54-5948EC3FAC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7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09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D0A446-9F68-4AFE-9302-19509C3D1E17}" type="slidenum">
              <a:rPr lang="hu-HU" smtClean="0">
                <a:latin typeface="Arial" charset="0"/>
              </a:rPr>
              <a:pPr>
                <a:defRPr/>
              </a:pPr>
              <a:t>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96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61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808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5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08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00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632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A75C57-E7DF-4090-9FB0-39091E01F64E}" type="slidenum">
              <a:rPr lang="hu-HU" smtClean="0">
                <a:latin typeface="Arial" charset="0"/>
              </a:rPr>
              <a:pPr>
                <a:defRPr/>
              </a:pPr>
              <a:t>16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75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734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2DB757-E500-41C4-BDA5-5189C6DD1ED6}" type="slidenum">
              <a:rPr lang="hu-HU" smtClean="0">
                <a:latin typeface="Arial" charset="0"/>
              </a:rPr>
              <a:pPr>
                <a:defRPr/>
              </a:pPr>
              <a:t>17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2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dirty="0" smtClean="0"/>
          </a:p>
        </p:txBody>
      </p:sp>
      <p:sp>
        <p:nvSpPr>
          <p:cNvPr id="5837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AF65D51-7873-4657-B882-608AD46B7091}" type="slidenum">
              <a:rPr lang="hu-HU" smtClean="0">
                <a:latin typeface="Arial" charset="0"/>
              </a:rPr>
              <a:pPr>
                <a:defRPr/>
              </a:pPr>
              <a:t>18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327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939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1177DD-9A9B-4C6E-9354-DB6B67660910}" type="slidenum">
              <a:rPr lang="hu-HU" smtClean="0">
                <a:latin typeface="Arial" charset="0"/>
              </a:rPr>
              <a:pPr>
                <a:defRPr/>
              </a:pPr>
              <a:t>19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1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183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042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A306C39-8263-4E0D-9E03-511A7F2CE1C3}" type="slidenum">
              <a:rPr lang="hu-HU" smtClean="0">
                <a:latin typeface="Arial" charset="0"/>
              </a:rPr>
              <a:pPr>
                <a:defRPr/>
              </a:pPr>
              <a:t>20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6099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144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D29B22-ACB8-4726-A830-C975E81FB6CB}" type="slidenum">
              <a:rPr lang="hu-HU" smtClean="0">
                <a:latin typeface="Arial" charset="0"/>
              </a:rPr>
              <a:pPr>
                <a:defRPr/>
              </a:pPr>
              <a:t>21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187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01F745-6831-4D83-8ACA-BAF3AB80EF09}" type="slidenum">
              <a:rPr lang="hu-HU" smtClean="0">
                <a:latin typeface="Arial" charset="0"/>
              </a:rPr>
              <a:pPr>
                <a:defRPr/>
              </a:pPr>
              <a:t>22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849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2288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451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F3174B3-49E6-476C-8428-CB008404A12B}" type="slidenum">
              <a:rPr lang="hu-HU" smtClean="0">
                <a:latin typeface="Arial" charset="0"/>
              </a:rPr>
              <a:pPr>
                <a:defRPr/>
              </a:pPr>
              <a:t>24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756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554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08CD9D-8E81-4A92-8B85-777F3A4C009D}" type="slidenum">
              <a:rPr lang="hu-HU" smtClean="0">
                <a:latin typeface="Arial" charset="0"/>
              </a:rPr>
              <a:pPr>
                <a:defRPr/>
              </a:pPr>
              <a:t>25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4984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65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A442A9-C7BA-4790-85EA-EA21343C9E8C}" type="slidenum">
              <a:rPr lang="hu-HU" smtClean="0">
                <a:latin typeface="Arial" charset="0"/>
              </a:rPr>
              <a:pPr>
                <a:defRPr/>
              </a:pPr>
              <a:t>26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311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75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B5F827-F457-4B1F-B6E7-3FBB4A80726E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2361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86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B7FDE-ABE3-4569-A5D1-914F25E732AB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248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96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481673-BA30-4E00-AF03-61B53F32E600}" type="slidenum">
              <a:rPr lang="hu-HU" smtClean="0">
                <a:latin typeface="Arial" charset="0"/>
              </a:rPr>
              <a:pPr>
                <a:defRPr/>
              </a:pPr>
              <a:t>29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1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0720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06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F3CA4A7-A6E7-4B4D-8892-54022822E642}" type="slidenum">
              <a:rPr lang="hu-HU" smtClean="0">
                <a:latin typeface="Arial" charset="0"/>
              </a:rPr>
              <a:pPr>
                <a:defRPr/>
              </a:pPr>
              <a:t>30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46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16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F90BF1-BA17-4321-839B-3D65C052B728}" type="slidenum">
              <a:rPr lang="hu-HU" smtClean="0">
                <a:latin typeface="Arial" charset="0"/>
              </a:rPr>
              <a:pPr>
                <a:defRPr/>
              </a:pPr>
              <a:t>31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8636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27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6E37A0-6536-419C-A8BD-B92AAB28CA32}" type="slidenum">
              <a:rPr lang="hu-HU" smtClean="0">
                <a:latin typeface="Arial" charset="0"/>
              </a:rPr>
              <a:pPr>
                <a:defRPr/>
              </a:pPr>
              <a:t>32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115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37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080B0B-6B19-4E7E-AD18-B6D37FA21BAF}" type="slidenum">
              <a:rPr lang="hu-HU" smtClean="0">
                <a:latin typeface="Arial" charset="0"/>
              </a:rPr>
              <a:pPr>
                <a:defRPr/>
              </a:pPr>
              <a:t>33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265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47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EE6129-AAAE-498F-8745-7404C9DACA83}" type="slidenum">
              <a:rPr lang="hu-HU" smtClean="0">
                <a:latin typeface="Arial" charset="0"/>
              </a:rPr>
              <a:pPr>
                <a:defRPr/>
              </a:pPr>
              <a:t>34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476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757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26FBB8-BBFE-4F08-85D2-1B92F4BCAA3C}" type="slidenum">
              <a:rPr lang="hu-HU" smtClean="0">
                <a:latin typeface="Arial" charset="0"/>
              </a:rPr>
              <a:pPr>
                <a:defRPr/>
              </a:pPr>
              <a:t>35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0873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68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7CA1F-37CC-4119-9053-F9D6D1FB9D83}" type="slidenum">
              <a:rPr lang="hu-HU" smtClean="0">
                <a:latin typeface="Arial" charset="0"/>
              </a:rPr>
              <a:pPr>
                <a:defRPr/>
              </a:pPr>
              <a:t>36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254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78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AA39A6-3393-48B7-80FC-7BED002EB5D6}" type="slidenum">
              <a:rPr lang="hu-HU" smtClean="0">
                <a:latin typeface="Arial" charset="0"/>
              </a:rPr>
              <a:pPr>
                <a:defRPr/>
              </a:pPr>
              <a:t>37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7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238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8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932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010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81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CB85D70-B7B3-4ABE-A431-C282ACB1FE09}" type="slidenum">
              <a:rPr lang="hu-HU" smtClean="0">
                <a:latin typeface="Arial" charset="0"/>
              </a:rPr>
              <a:pPr>
                <a:defRPr/>
              </a:pPr>
              <a:t>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26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994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4F477-E5DE-4C32-AB01-542E7380A20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812F9-56A5-42A5-9271-FA04591F5E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B8DD-4AE4-4879-A1B1-270E3AEBC54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E2C4-0C0D-4E1F-96A1-E070CE0A76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271EA-7867-4F2E-9E7C-0DB85E350E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B6C-CBD6-45A3-9E8E-6664384000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D4BCD-7791-414F-942E-C20041AA2F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FA696-47CA-43A5-92CD-E7DA9AADEC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31C3-90E6-44A1-BE3D-6B294D9AF6F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E318C-3B07-4DE1-9516-C496D7C4DA5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A8341-1DA9-44FD-BD5A-CA6722269E4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04471-5E74-4BFA-AC9F-1D2E55AE9A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E5D48-B2C3-4DDA-AF00-9687CBB18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FA3C-1E66-4B65-B6A2-40DE328BF1F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2A572C-F61B-4D67-8A22-FD0B0D40F56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8.emf"/><Relationship Id="rId18" Type="http://schemas.openxmlformats.org/officeDocument/2006/relationships/oleObject" Target="../embeddings/oleObject13.bin"/><Relationship Id="rId3" Type="http://schemas.openxmlformats.org/officeDocument/2006/relationships/notesSlide" Target="../notesSlides/notesSlide19.xml"/><Relationship Id="rId21" Type="http://schemas.openxmlformats.org/officeDocument/2006/relationships/image" Target="../media/image22.emf"/><Relationship Id="rId7" Type="http://schemas.openxmlformats.org/officeDocument/2006/relationships/image" Target="../media/image15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2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2.bin"/><Relationship Id="rId20" Type="http://schemas.openxmlformats.org/officeDocument/2006/relationships/oleObject" Target="../embeddings/oleObject1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7.emf"/><Relationship Id="rId5" Type="http://schemas.openxmlformats.org/officeDocument/2006/relationships/image" Target="../media/image14.emf"/><Relationship Id="rId15" Type="http://schemas.openxmlformats.org/officeDocument/2006/relationships/image" Target="../media/image19.emf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21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6.emf"/><Relationship Id="rId1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7.emf"/><Relationship Id="rId18" Type="http://schemas.openxmlformats.org/officeDocument/2006/relationships/oleObject" Target="../embeddings/oleObject22.bin"/><Relationship Id="rId3" Type="http://schemas.openxmlformats.org/officeDocument/2006/relationships/notesSlide" Target="../notesSlides/notesSlide20.xml"/><Relationship Id="rId21" Type="http://schemas.openxmlformats.org/officeDocument/2006/relationships/image" Target="../media/image31.emf"/><Relationship Id="rId7" Type="http://schemas.openxmlformats.org/officeDocument/2006/relationships/image" Target="../media/image24.e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29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1.bin"/><Relationship Id="rId20" Type="http://schemas.openxmlformats.org/officeDocument/2006/relationships/oleObject" Target="../embeddings/oleObject2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30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5.emf"/><Relationship Id="rId1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6.emf"/><Relationship Id="rId18" Type="http://schemas.openxmlformats.org/officeDocument/2006/relationships/oleObject" Target="../embeddings/oleObject31.bin"/><Relationship Id="rId3" Type="http://schemas.openxmlformats.org/officeDocument/2006/relationships/notesSlide" Target="../notesSlides/notesSlide21.xml"/><Relationship Id="rId21" Type="http://schemas.openxmlformats.org/officeDocument/2006/relationships/image" Target="../media/image40.emf"/><Relationship Id="rId7" Type="http://schemas.openxmlformats.org/officeDocument/2006/relationships/image" Target="../media/image33.e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8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0.bin"/><Relationship Id="rId20" Type="http://schemas.openxmlformats.org/officeDocument/2006/relationships/oleObject" Target="../embeddings/oleObject32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5.emf"/><Relationship Id="rId5" Type="http://schemas.openxmlformats.org/officeDocument/2006/relationships/image" Target="../media/image32.emf"/><Relationship Id="rId15" Type="http://schemas.openxmlformats.org/officeDocument/2006/relationships/image" Target="../media/image37.emf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39.e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4.emf"/><Relationship Id="rId14" Type="http://schemas.openxmlformats.org/officeDocument/2006/relationships/oleObject" Target="../embeddings/oleObject29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45.e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44.emf"/><Relationship Id="rId5" Type="http://schemas.openxmlformats.org/officeDocument/2006/relationships/image" Target="../media/image41.emf"/><Relationship Id="rId15" Type="http://schemas.openxmlformats.org/officeDocument/2006/relationships/image" Target="../media/image46.e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43.emf"/><Relationship Id="rId14" Type="http://schemas.openxmlformats.org/officeDocument/2006/relationships/oleObject" Target="../embeddings/oleObject3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51.e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8.emf"/><Relationship Id="rId12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50.emf"/><Relationship Id="rId5" Type="http://schemas.openxmlformats.org/officeDocument/2006/relationships/image" Target="../media/image47.emf"/><Relationship Id="rId15" Type="http://schemas.openxmlformats.org/officeDocument/2006/relationships/image" Target="../media/image52.e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9.emf"/><Relationship Id="rId14" Type="http://schemas.openxmlformats.org/officeDocument/2006/relationships/oleObject" Target="../embeddings/oleObject4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57.emf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6.bin"/><Relationship Id="rId11" Type="http://schemas.openxmlformats.org/officeDocument/2006/relationships/image" Target="../media/image56.emf"/><Relationship Id="rId5" Type="http://schemas.openxmlformats.org/officeDocument/2006/relationships/image" Target="../media/image53.emf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5.bin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5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51.bin"/><Relationship Id="rId9" Type="http://schemas.openxmlformats.org/officeDocument/2006/relationships/image" Target="../media/image61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66.emf"/><Relationship Id="rId5" Type="http://schemas.openxmlformats.org/officeDocument/2006/relationships/image" Target="../media/image63.e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65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0.bin"/><Relationship Id="rId11" Type="http://schemas.openxmlformats.org/officeDocument/2006/relationships/image" Target="../media/image70.emf"/><Relationship Id="rId5" Type="http://schemas.openxmlformats.org/officeDocument/2006/relationships/image" Target="../media/image67.emf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9.bin"/><Relationship Id="rId9" Type="http://schemas.openxmlformats.org/officeDocument/2006/relationships/image" Target="../media/image6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7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71.emf"/><Relationship Id="rId4" Type="http://schemas.openxmlformats.org/officeDocument/2006/relationships/oleObject" Target="../embeddings/oleObject6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76.emf"/><Relationship Id="rId5" Type="http://schemas.openxmlformats.org/officeDocument/2006/relationships/image" Target="../media/image73.emf"/><Relationship Id="rId10" Type="http://schemas.openxmlformats.org/officeDocument/2006/relationships/oleObject" Target="../embeddings/oleObject68.bin"/><Relationship Id="rId4" Type="http://schemas.openxmlformats.org/officeDocument/2006/relationships/oleObject" Target="../embeddings/oleObject65.bin"/><Relationship Id="rId9" Type="http://schemas.openxmlformats.org/officeDocument/2006/relationships/image" Target="../media/image75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78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80.emf"/><Relationship Id="rId5" Type="http://schemas.openxmlformats.org/officeDocument/2006/relationships/image" Target="../media/image77.emf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9.bin"/><Relationship Id="rId9" Type="http://schemas.openxmlformats.org/officeDocument/2006/relationships/image" Target="../media/image79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8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84.emf"/><Relationship Id="rId5" Type="http://schemas.openxmlformats.org/officeDocument/2006/relationships/image" Target="../media/image81.e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83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9.bin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8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8.bin"/><Relationship Id="rId11" Type="http://schemas.openxmlformats.org/officeDocument/2006/relationships/image" Target="../media/image88.emf"/><Relationship Id="rId5" Type="http://schemas.openxmlformats.org/officeDocument/2006/relationships/image" Target="../media/image85.emf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7.bin"/><Relationship Id="rId9" Type="http://schemas.openxmlformats.org/officeDocument/2006/relationships/image" Target="../media/image87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9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92.emf"/><Relationship Id="rId5" Type="http://schemas.openxmlformats.org/officeDocument/2006/relationships/image" Target="../media/image89.emf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81.bin"/><Relationship Id="rId9" Type="http://schemas.openxmlformats.org/officeDocument/2006/relationships/image" Target="../media/image91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13" Type="http://schemas.openxmlformats.org/officeDocument/2006/relationships/image" Target="../media/image97.emf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94.emf"/><Relationship Id="rId12" Type="http://schemas.openxmlformats.org/officeDocument/2006/relationships/oleObject" Target="../embeddings/oleObject8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6.bin"/><Relationship Id="rId11" Type="http://schemas.openxmlformats.org/officeDocument/2006/relationships/image" Target="../media/image96.emf"/><Relationship Id="rId5" Type="http://schemas.openxmlformats.org/officeDocument/2006/relationships/image" Target="../media/image93.emf"/><Relationship Id="rId10" Type="http://schemas.openxmlformats.org/officeDocument/2006/relationships/oleObject" Target="../embeddings/oleObject88.bin"/><Relationship Id="rId4" Type="http://schemas.openxmlformats.org/officeDocument/2006/relationships/oleObject" Target="../embeddings/oleObject85.bin"/><Relationship Id="rId9" Type="http://schemas.openxmlformats.org/officeDocument/2006/relationships/image" Target="../media/image95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13" Type="http://schemas.openxmlformats.org/officeDocument/2006/relationships/image" Target="../media/image102.emf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99.emf"/><Relationship Id="rId12" Type="http://schemas.openxmlformats.org/officeDocument/2006/relationships/oleObject" Target="../embeddings/oleObject9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1.bin"/><Relationship Id="rId11" Type="http://schemas.openxmlformats.org/officeDocument/2006/relationships/image" Target="../media/image101.emf"/><Relationship Id="rId5" Type="http://schemas.openxmlformats.org/officeDocument/2006/relationships/image" Target="../media/image98.e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90.bin"/><Relationship Id="rId9" Type="http://schemas.openxmlformats.org/officeDocument/2006/relationships/image" Target="../media/image10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8"/>
          <p:cNvSpPr>
            <a:spLocks noChangeArrowheads="1" noChangeShapeType="1" noTextEdit="1"/>
          </p:cNvSpPr>
          <p:nvPr/>
        </p:nvSpPr>
        <p:spPr bwMode="auto">
          <a:xfrm>
            <a:off x="2268538" y="1484313"/>
            <a:ext cx="4822825" cy="30257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hu-HU" sz="3600" kern="10" dirty="0">
                <a:latin typeface="Arial Black"/>
              </a:rPr>
              <a:t>ÉRETTSÉGI </a:t>
            </a:r>
          </a:p>
          <a:p>
            <a:pPr algn="ctr"/>
            <a:r>
              <a:rPr lang="hu-HU" sz="3600" kern="10" dirty="0" smtClean="0">
                <a:latin typeface="Arial Black"/>
              </a:rPr>
              <a:t>2016.</a:t>
            </a:r>
            <a:endParaRPr lang="hu-HU" sz="3600" kern="10" dirty="0">
              <a:latin typeface="Arial Black"/>
            </a:endParaRPr>
          </a:p>
          <a:p>
            <a:pPr algn="ctr"/>
            <a:r>
              <a:rPr lang="hu-HU" sz="3600" kern="10" dirty="0">
                <a:latin typeface="Arial Black"/>
              </a:rPr>
              <a:t>MÁJUS-JÚNIUS</a:t>
            </a:r>
          </a:p>
        </p:txBody>
      </p:sp>
      <p:sp>
        <p:nvSpPr>
          <p:cNvPr id="22531" name="Text Box 10"/>
          <p:cNvSpPr txBox="1">
            <a:spLocks noChangeArrowheads="1"/>
          </p:cNvSpPr>
          <p:nvPr/>
        </p:nvSpPr>
        <p:spPr bwMode="auto">
          <a:xfrm>
            <a:off x="611188" y="5013325"/>
            <a:ext cx="7777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dirty="0">
                <a:solidFill>
                  <a:srgbClr val="0070C0"/>
                </a:solidFill>
              </a:rPr>
              <a:t>A prezentációban </a:t>
            </a:r>
            <a:r>
              <a:rPr lang="hu-HU" dirty="0" smtClean="0">
                <a:solidFill>
                  <a:srgbClr val="0070C0"/>
                </a:solidFill>
              </a:rPr>
              <a:t>számos helyen kis </a:t>
            </a:r>
            <a:r>
              <a:rPr lang="hu-HU" dirty="0">
                <a:solidFill>
                  <a:srgbClr val="0070C0"/>
                </a:solidFill>
              </a:rPr>
              <a:t>betűvel vagy külön utalással a </a:t>
            </a:r>
            <a:r>
              <a:rPr lang="hu-HU" dirty="0" smtClean="0">
                <a:solidFill>
                  <a:srgbClr val="0070C0"/>
                </a:solidFill>
              </a:rPr>
              <a:t>    </a:t>
            </a:r>
            <a:r>
              <a:rPr lang="hu-HU" dirty="0">
                <a:solidFill>
                  <a:srgbClr val="0070C0"/>
                </a:solidFill>
              </a:rPr>
              <a:t>2012-</a:t>
            </a:r>
            <a:r>
              <a:rPr lang="hu-HU" dirty="0" smtClean="0">
                <a:solidFill>
                  <a:srgbClr val="0070C0"/>
                </a:solidFill>
              </a:rPr>
              <a:t>2015</a:t>
            </a:r>
            <a:r>
              <a:rPr lang="hu-HU" dirty="0" smtClean="0">
                <a:solidFill>
                  <a:srgbClr val="0070C0"/>
                </a:solidFill>
              </a:rPr>
              <a:t>. május-júniusi vizsgaidőszakok </a:t>
            </a:r>
            <a:r>
              <a:rPr lang="hu-HU" dirty="0">
                <a:solidFill>
                  <a:srgbClr val="0070C0"/>
                </a:solidFill>
              </a:rPr>
              <a:t>adatait is feltüntettük.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/>
              <a:t>A javítás „minősége” állandó, nem változott az egyes vizsgaidőszakokban.</a:t>
            </a:r>
            <a:endParaRPr lang="hu-HU" sz="1600" b="1" dirty="0"/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85986"/>
              </p:ext>
            </p:extLst>
          </p:nvPr>
        </p:nvGraphicFramePr>
        <p:xfrm>
          <a:off x="539750" y="1484313"/>
          <a:ext cx="8032778" cy="3888432"/>
        </p:xfrm>
        <a:graphic>
          <a:graphicData uri="http://schemas.openxmlformats.org/drawingml/2006/table">
            <a:tbl>
              <a:tblPr/>
              <a:tblGrid>
                <a:gridCol w="117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7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71,6 %</a:t>
                      </a:r>
                      <a:endParaRPr kumimoji="0" lang="hu-H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26,3 %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72,1 %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 smtClean="0"/>
              <a:t>A vizsgabizottság döntésével kapcsolatos fellebbezések</a:t>
            </a: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1200" b="1" dirty="0" smtClean="0"/>
              <a:t>2012. – </a:t>
            </a:r>
            <a:r>
              <a:rPr lang="hu-HU" sz="1400" b="1" dirty="0" smtClean="0"/>
              <a:t>2013. – </a:t>
            </a:r>
            <a:r>
              <a:rPr lang="hu-HU" sz="1600" b="1" dirty="0" smtClean="0"/>
              <a:t>2014. – </a:t>
            </a:r>
            <a:r>
              <a:rPr lang="hu-HU" b="1" dirty="0" smtClean="0"/>
              <a:t>2015. – </a:t>
            </a:r>
            <a:r>
              <a:rPr lang="hu-HU" sz="2000" b="1" dirty="0" smtClean="0">
                <a:solidFill>
                  <a:srgbClr val="0070C0"/>
                </a:solidFill>
              </a:rPr>
              <a:t>2016.</a:t>
            </a:r>
            <a:endParaRPr lang="hu-HU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1825"/>
              </p:ext>
            </p:extLst>
          </p:nvPr>
        </p:nvGraphicFramePr>
        <p:xfrm>
          <a:off x="755576" y="1844824"/>
          <a:ext cx="7632847" cy="3588423"/>
        </p:xfrm>
        <a:graphic>
          <a:graphicData uri="http://schemas.openxmlformats.org/drawingml/2006/table">
            <a:tbl>
              <a:tblPr/>
              <a:tblGrid>
                <a:gridCol w="3476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Összesen: 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63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97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5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(a vizsgabizottság döntése helybenhagyva): </a:t>
                      </a:r>
                      <a:endParaRPr lang="hu-HU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46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64</a:t>
                      </a:r>
                      <a:endParaRPr lang="hu-HU" sz="20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Elutasítás/elkésett kérelem: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</a:t>
                      </a:r>
                      <a:endParaRPr lang="hu-HU" sz="20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6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Az eljárás megszüntetése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(kérelem </a:t>
                      </a:r>
                      <a:r>
                        <a:rPr lang="hu-HU" sz="1100" b="1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visszav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.)</a:t>
                      </a:r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4</a:t>
                      </a:r>
                      <a:endParaRPr lang="hu-HU" sz="20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63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megsemmisítése: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</a:t>
                      </a:r>
                      <a:endParaRPr lang="hu-HU" sz="20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5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megváltoztatása: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5</a:t>
                      </a:r>
                      <a:endParaRPr lang="hu-HU" sz="20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824163"/>
            <a:ext cx="8424862" cy="1900237"/>
          </a:xfrm>
        </p:spPr>
        <p:txBody>
          <a:bodyPr/>
          <a:lstStyle/>
          <a:p>
            <a:pPr eaLnBrk="1" hangingPunct="1"/>
            <a:r>
              <a:rPr lang="hu-HU" sz="7200" dirty="0" smtClean="0">
                <a:solidFill>
                  <a:schemeClr val="bg1"/>
                </a:solidFill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3"/>
            <a:ext cx="8229600" cy="647849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6898239"/>
              </p:ext>
            </p:extLst>
          </p:nvPr>
        </p:nvGraphicFramePr>
        <p:xfrm>
          <a:off x="683568" y="980728"/>
          <a:ext cx="8002587" cy="5116691"/>
        </p:xfrm>
        <a:graphic>
          <a:graphicData uri="http://schemas.openxmlformats.org/drawingml/2006/table">
            <a:tbl>
              <a:tblPr/>
              <a:tblGrid>
                <a:gridCol w="3095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6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424863" cy="865188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80753895"/>
              </p:ext>
            </p:extLst>
          </p:nvPr>
        </p:nvGraphicFramePr>
        <p:xfrm>
          <a:off x="467544" y="1412877"/>
          <a:ext cx="8280920" cy="4032346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4,20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4,00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2" y="5618829"/>
            <a:ext cx="7705353" cy="6986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0070C0"/>
                </a:solidFill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solidFill>
                  <a:srgbClr val="0070C0"/>
                </a:solidFill>
                <a:latin typeface="Times New Roman CE" pitchFamily="18" charset="0"/>
              </a:rPr>
              <a:t> 5325 </a:t>
            </a:r>
            <a:r>
              <a:rPr lang="hu-HU" sz="1400" b="1" dirty="0" smtClean="0">
                <a:solidFill>
                  <a:srgbClr val="0070C0"/>
                </a:solidFill>
                <a:latin typeface="Times New Roman CE" pitchFamily="18" charset="0"/>
              </a:rPr>
              <a:t>  5227 </a:t>
            </a:r>
            <a:r>
              <a:rPr lang="hu-HU" sz="1600" b="1" dirty="0" smtClean="0">
                <a:solidFill>
                  <a:srgbClr val="0070C0"/>
                </a:solidFill>
                <a:latin typeface="Times New Roman CE" pitchFamily="18" charset="0"/>
              </a:rPr>
              <a:t> </a:t>
            </a:r>
            <a:r>
              <a:rPr lang="hu-HU" b="1" dirty="0" smtClean="0">
                <a:solidFill>
                  <a:srgbClr val="0070C0"/>
                </a:solidFill>
                <a:latin typeface="Times New Roman CE" pitchFamily="18" charset="0"/>
              </a:rPr>
              <a:t> </a:t>
            </a:r>
            <a:r>
              <a:rPr lang="hu-HU" sz="1600" b="1" dirty="0" smtClean="0">
                <a:solidFill>
                  <a:srgbClr val="0070C0"/>
                </a:solidFill>
                <a:latin typeface="Times New Roman CE" pitchFamily="18" charset="0"/>
              </a:rPr>
              <a:t>3151 </a:t>
            </a:r>
            <a:r>
              <a:rPr lang="hu-HU" b="1" dirty="0" smtClean="0">
                <a:solidFill>
                  <a:srgbClr val="0070C0"/>
                </a:solidFill>
                <a:latin typeface="Times New Roman CE" pitchFamily="18" charset="0"/>
              </a:rPr>
              <a:t> 5611</a:t>
            </a:r>
            <a:r>
              <a:rPr lang="hu-HU" dirty="0" smtClean="0">
                <a:solidFill>
                  <a:srgbClr val="0070C0"/>
                </a:solidFill>
                <a:latin typeface="Times New Roman CE" pitchFamily="18" charset="0"/>
              </a:rPr>
              <a:t> </a:t>
            </a:r>
            <a:r>
              <a:rPr lang="hu-HU" sz="2000" b="1" dirty="0" smtClean="0">
                <a:solidFill>
                  <a:srgbClr val="0070C0"/>
                </a:solidFill>
                <a:latin typeface="Times New Roman CE" pitchFamily="18" charset="0"/>
              </a:rPr>
              <a:t>5438</a:t>
            </a:r>
            <a:r>
              <a:rPr lang="hu-HU" b="1" dirty="0" smtClean="0">
                <a:solidFill>
                  <a:srgbClr val="0070C0"/>
                </a:solidFill>
                <a:latin typeface="Times New Roman CE" pitchFamily="18" charset="0"/>
              </a:rPr>
              <a:t>-an</a:t>
            </a:r>
            <a:endParaRPr lang="hu-HU" b="1" dirty="0">
              <a:solidFill>
                <a:srgbClr val="0070C0"/>
              </a:solidFill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0070C0"/>
                </a:solidFill>
                <a:latin typeface="Times New Roman CE" pitchFamily="18" charset="0"/>
              </a:rPr>
              <a:t> kiválthatják  az ECDL bizonyítványt.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Vizsgatárgyankénti érettségi átlagok</a:t>
            </a:r>
            <a:br>
              <a:rPr lang="hu-HU" sz="3000" b="1" dirty="0" smtClean="0"/>
            </a:br>
            <a:r>
              <a:rPr lang="hu-HU" sz="3000" b="1" dirty="0" smtClean="0"/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31600232"/>
              </p:ext>
            </p:extLst>
          </p:nvPr>
        </p:nvGraphicFramePr>
        <p:xfrm>
          <a:off x="394186" y="1557338"/>
          <a:ext cx="8642311" cy="3992417"/>
        </p:xfrm>
        <a:graphic>
          <a:graphicData uri="http://schemas.openxmlformats.org/drawingml/2006/table">
            <a:tbl>
              <a:tblPr/>
              <a:tblGrid>
                <a:gridCol w="144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17076012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59,17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58,09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60,76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58,53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63,35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57,59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59,53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0,89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45,63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49,19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60,19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61,35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63,24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3,36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56,02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60,53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4,18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67,14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72,09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4,71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64,95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62,93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-2,41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57,97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60,43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-0,16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62,77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59,36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0,72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korábbi vizsgarendszer és a középszintű vizsgák osztályzatainak összehasonlítása</a:t>
            </a:r>
            <a:br>
              <a:rPr lang="hu-HU" sz="2000" b="1" dirty="0" smtClean="0"/>
            </a:br>
            <a:r>
              <a:rPr lang="hu-HU" sz="2000" b="1" dirty="0" smtClean="0"/>
              <a:t> </a:t>
            </a: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 </a:t>
            </a:r>
            <a:r>
              <a:rPr lang="hu-HU" sz="1800" b="1" dirty="0" smtClean="0">
                <a:solidFill>
                  <a:srgbClr val="FFFF00"/>
                </a:solidFill>
              </a:rPr>
              <a:t>2012.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FF0000"/>
                </a:solidFill>
              </a:rPr>
              <a:t> 2013.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33CC33"/>
                </a:solidFill>
              </a:rPr>
              <a:t> 2014.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</a:rPr>
              <a:t>2015.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2016.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47835376"/>
              </p:ext>
            </p:extLst>
          </p:nvPr>
        </p:nvGraphicFramePr>
        <p:xfrm>
          <a:off x="4476750" y="4216400"/>
          <a:ext cx="4278313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2" name="Worksheet" r:id="rId4" imgW="4391011" imgH="1733670" progId="Excel.Sheet.8">
                  <p:embed/>
                </p:oleObj>
              </mc:Choice>
              <mc:Fallback>
                <p:oleObj name="Worksheet" r:id="rId4" imgW="4391011" imgH="1733670" progId="Excel.Sheet.8">
                  <p:embed/>
                  <p:pic>
                    <p:nvPicPr>
                      <p:cNvPr id="0" name="Picture 37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0" y="4216400"/>
                        <a:ext cx="4278313" cy="168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05788540"/>
              </p:ext>
            </p:extLst>
          </p:nvPr>
        </p:nvGraphicFramePr>
        <p:xfrm>
          <a:off x="525463" y="2238375"/>
          <a:ext cx="4021137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" name="Munkalap" r:id="rId6" imgW="4372102" imgH="2924100" progId="">
                  <p:embed/>
                </p:oleObj>
              </mc:Choice>
              <mc:Fallback>
                <p:oleObj name="Munkalap" r:id="rId6" imgW="4372102" imgH="2924100" progId="">
                  <p:embed/>
                  <p:pic>
                    <p:nvPicPr>
                      <p:cNvPr id="0" name="Picture 37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2238375"/>
                        <a:ext cx="4021137" cy="268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860523931"/>
              </p:ext>
            </p:extLst>
          </p:nvPr>
        </p:nvGraphicFramePr>
        <p:xfrm>
          <a:off x="4754563" y="2273300"/>
          <a:ext cx="3913187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" name="Worksheet" r:id="rId8" imgW="4495823" imgH="1838430" progId="Excel.Sheet.8">
                  <p:embed/>
                </p:oleObj>
              </mc:Choice>
              <mc:Fallback>
                <p:oleObj name="Worksheet" r:id="rId8" imgW="4495823" imgH="1838430" progId="Excel.Sheet.8">
                  <p:embed/>
                  <p:pic>
                    <p:nvPicPr>
                      <p:cNvPr id="0" name="Picture 37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4563" y="2273300"/>
                        <a:ext cx="3913187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23850" y="40481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4474231"/>
              </p:ext>
            </p:extLst>
          </p:nvPr>
        </p:nvGraphicFramePr>
        <p:xfrm>
          <a:off x="368300" y="431800"/>
          <a:ext cx="8077200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Worksheet" r:id="rId4" imgW="9410621" imgH="5791230" progId="Excel.Sheet.8">
                  <p:embed/>
                </p:oleObj>
              </mc:Choice>
              <mc:Fallback>
                <p:oleObj name="Worksheet" r:id="rId4" imgW="9410621" imgH="5791230" progId="Excel.Sheet.8">
                  <p:embed/>
                  <p:pic>
                    <p:nvPicPr>
                      <p:cNvPr id="0" name="Picture 1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431800"/>
                        <a:ext cx="8077200" cy="497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85875" y="361950"/>
            <a:ext cx="7286625" cy="1411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2012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2013</a:t>
            </a:r>
            <a:r>
              <a:rPr lang="hu-HU" sz="1800" b="1" dirty="0" smtClean="0"/>
              <a:t>-ban, </a:t>
            </a:r>
            <a:r>
              <a:rPr lang="hu-HU" sz="1800" b="1" dirty="0" smtClean="0">
                <a:solidFill>
                  <a:srgbClr val="33CC33"/>
                </a:solidFill>
              </a:rPr>
              <a:t>2014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2015</a:t>
            </a:r>
            <a:r>
              <a:rPr lang="hu-HU" sz="1800" b="1" dirty="0" smtClean="0"/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2016</a:t>
            </a:r>
            <a:r>
              <a:rPr lang="hu-HU" sz="1800" b="1" dirty="0" smtClean="0"/>
              <a:t>-ban (mentességek nélkül)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9"/>
          <p:cNvSpPr>
            <a:spLocks noGrp="1" noChangeArrowheads="1"/>
          </p:cNvSpPr>
          <p:nvPr>
            <p:ph type="title"/>
          </p:nvPr>
        </p:nvSpPr>
        <p:spPr>
          <a:xfrm>
            <a:off x="785813" y="419100"/>
            <a:ext cx="8143875" cy="1223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2012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2013</a:t>
            </a:r>
            <a:r>
              <a:rPr lang="hu-HU" sz="1800" b="1" dirty="0" smtClean="0"/>
              <a:t>-ban, </a:t>
            </a:r>
            <a:r>
              <a:rPr lang="hu-HU" sz="1800" b="1" dirty="0" smtClean="0">
                <a:solidFill>
                  <a:srgbClr val="33CC33"/>
                </a:solidFill>
              </a:rPr>
              <a:t>2014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2015</a:t>
            </a:r>
            <a:r>
              <a:rPr lang="hu-HU" sz="1800" b="1" dirty="0" smtClean="0"/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2016</a:t>
            </a:r>
            <a:r>
              <a:rPr lang="hu-HU" sz="1800" b="1" dirty="0" smtClean="0"/>
              <a:t>-ban (mentességek nélkül)</a:t>
            </a: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18595346"/>
              </p:ext>
            </p:extLst>
          </p:nvPr>
        </p:nvGraphicFramePr>
        <p:xfrm>
          <a:off x="876300" y="1901825"/>
          <a:ext cx="7289800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Worksheet" r:id="rId4" imgW="8058066" imgH="3781350" progId="Excel.Sheet.8">
                  <p:embed/>
                </p:oleObj>
              </mc:Choice>
              <mc:Fallback>
                <p:oleObj name="Worksheet" r:id="rId4" imgW="8058066" imgH="3781350" progId="Excel.Sheet.8">
                  <p:embed/>
                  <p:pic>
                    <p:nvPicPr>
                      <p:cNvPr id="0" name="Picture 1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901825"/>
                        <a:ext cx="7289800" cy="342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187450" y="333375"/>
            <a:ext cx="6911975" cy="881063"/>
          </a:xfrm>
        </p:spPr>
        <p:txBody>
          <a:bodyPr/>
          <a:lstStyle/>
          <a:p>
            <a:pPr eaLnBrk="1" hangingPunct="1">
              <a:defRPr/>
            </a:pPr>
            <a:r>
              <a:rPr lang="hu-HU" sz="1800" b="1" dirty="0" smtClean="0"/>
              <a:t>A középszintű </a:t>
            </a:r>
            <a:r>
              <a:rPr lang="hu-HU" sz="1800" b="1" dirty="0" smtClean="0">
                <a:solidFill>
                  <a:schemeClr val="tx1"/>
                </a:solidFill>
              </a:rPr>
              <a:t>vizsgaeredmények</a:t>
            </a:r>
            <a:r>
              <a:rPr lang="hu-HU" sz="1800" b="1" dirty="0" smtClean="0"/>
              <a:t> összehasonlítása </a:t>
            </a:r>
            <a:br>
              <a:rPr lang="hu-HU" sz="1800" b="1" dirty="0" smtClean="0"/>
            </a:b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FF00"/>
                </a:solidFill>
              </a:rPr>
              <a:t>2012.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0000"/>
                </a:solidFill>
              </a:rPr>
              <a:t>2013. </a:t>
            </a:r>
            <a:r>
              <a:rPr lang="hu-HU" sz="1800" b="1" dirty="0" smtClean="0">
                <a:solidFill>
                  <a:schemeClr val="tx1"/>
                </a:solidFill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</a:rPr>
              <a:t>2014.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rgbClr val="0000FF"/>
                </a:solidFill>
              </a:rPr>
              <a:t>2015.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2016.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47818848"/>
              </p:ext>
            </p:extLst>
          </p:nvPr>
        </p:nvGraphicFramePr>
        <p:xfrm>
          <a:off x="3086100" y="1149350"/>
          <a:ext cx="199390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1" name="Worksheet" r:id="rId4" imgW="2438490" imgH="1628910" progId="Excel.Sheet.8">
                  <p:embed/>
                </p:oleObj>
              </mc:Choice>
              <mc:Fallback>
                <p:oleObj name="Worksheet" r:id="rId4" imgW="2438490" imgH="1628910" progId="Excel.Sheet.8">
                  <p:embed/>
                  <p:pic>
                    <p:nvPicPr>
                      <p:cNvPr id="0" name="Picture 110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1149350"/>
                        <a:ext cx="1993900" cy="1331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563952930"/>
              </p:ext>
            </p:extLst>
          </p:nvPr>
        </p:nvGraphicFramePr>
        <p:xfrm>
          <a:off x="809626" y="113934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2" name="Diagram" r:id="rId6" imgW="6096090" imgH="4067280" progId="MSGraph.Chart.8">
                  <p:embed followColorScheme="full"/>
                </p:oleObj>
              </mc:Choice>
              <mc:Fallback>
                <p:oleObj name="Diagram" r:id="rId6" imgW="6096090" imgH="4067280" progId="MSGraph.Chart.8">
                  <p:embed followColorScheme="full"/>
                  <p:pic>
                    <p:nvPicPr>
                      <p:cNvPr id="0" name="Picture 110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6" y="113934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656645109"/>
              </p:ext>
            </p:extLst>
          </p:nvPr>
        </p:nvGraphicFramePr>
        <p:xfrm>
          <a:off x="5245100" y="2311400"/>
          <a:ext cx="28448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3" name="Worksheet" r:id="rId8" imgW="3676779" imgH="2200230" progId="Excel.Sheet.8">
                  <p:embed/>
                </p:oleObj>
              </mc:Choice>
              <mc:Fallback>
                <p:oleObj name="Worksheet" r:id="rId8" imgW="3676779" imgH="2200230" progId="Excel.Sheet.8">
                  <p:embed/>
                  <p:pic>
                    <p:nvPicPr>
                      <p:cNvPr id="0" name="Picture 110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5100" y="2311400"/>
                        <a:ext cx="2844800" cy="170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8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37434923"/>
              </p:ext>
            </p:extLst>
          </p:nvPr>
        </p:nvGraphicFramePr>
        <p:xfrm>
          <a:off x="688413" y="2682875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4" name="Diagram" r:id="rId10" imgW="6096000" imgH="4067251" progId="MSGraph.Chart.8">
                  <p:embed followColorScheme="full"/>
                </p:oleObj>
              </mc:Choice>
              <mc:Fallback>
                <p:oleObj name="Diagram" r:id="rId10" imgW="6096000" imgH="4067251" progId="MSGraph.Chart.8">
                  <p:embed followColorScheme="full"/>
                  <p:pic>
                    <p:nvPicPr>
                      <p:cNvPr id="0" name="Picture 110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13" y="2682875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410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436363"/>
              </p:ext>
            </p:extLst>
          </p:nvPr>
        </p:nvGraphicFramePr>
        <p:xfrm>
          <a:off x="2984500" y="2501900"/>
          <a:ext cx="2439988" cy="157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5" name="Worksheet" r:id="rId12" imgW="2447945" imgH="1581120" progId="Excel.Sheet.8">
                  <p:embed/>
                </p:oleObj>
              </mc:Choice>
              <mc:Fallback>
                <p:oleObj name="Worksheet" r:id="rId12" imgW="2447945" imgH="1581120" progId="Excel.Sheet.8">
                  <p:embed/>
                  <p:pic>
                    <p:nvPicPr>
                      <p:cNvPr id="0" name="Picture 1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2501900"/>
                        <a:ext cx="2439988" cy="157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568469"/>
              </p:ext>
            </p:extLst>
          </p:nvPr>
        </p:nvGraphicFramePr>
        <p:xfrm>
          <a:off x="4940300" y="749300"/>
          <a:ext cx="3497263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6" name="Worksheet" r:id="rId14" imgW="3676779" imgH="2000160" progId="Excel.Sheet.8">
                  <p:embed/>
                </p:oleObj>
              </mc:Choice>
              <mc:Fallback>
                <p:oleObj name="Worksheet" r:id="rId14" imgW="3676779" imgH="2000160" progId="Excel.Sheet.8">
                  <p:embed/>
                  <p:pic>
                    <p:nvPicPr>
                      <p:cNvPr id="0" name="Picture 1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749300"/>
                        <a:ext cx="3497263" cy="190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483879"/>
              </p:ext>
            </p:extLst>
          </p:nvPr>
        </p:nvGraphicFramePr>
        <p:xfrm>
          <a:off x="692150" y="423545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7" name="Diagram" r:id="rId16" imgW="6096000" imgH="4067251" progId="MSGraph.Chart.8">
                  <p:embed followColorScheme="full"/>
                </p:oleObj>
              </mc:Choice>
              <mc:Fallback>
                <p:oleObj name="Diagram" r:id="rId16" imgW="6096000" imgH="4067251" progId="MSGraph.Chart.8">
                  <p:embed followColorScheme="full"/>
                  <p:pic>
                    <p:nvPicPr>
                      <p:cNvPr id="0" name="Picture 1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423545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04161" y="1200548"/>
            <a:ext cx="677108" cy="142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/>
              <a:t>Magyar nyelv és irodalom</a:t>
            </a:r>
            <a:endParaRPr lang="hu-HU" sz="1600" b="1" dirty="0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55013" y="2636836"/>
            <a:ext cx="4587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55013" y="4196556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79263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75490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72431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75417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72256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69061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76423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73738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70327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graphicFrame>
        <p:nvGraphicFramePr>
          <p:cNvPr id="410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47933"/>
              </p:ext>
            </p:extLst>
          </p:nvPr>
        </p:nvGraphicFramePr>
        <p:xfrm>
          <a:off x="2971800" y="4191000"/>
          <a:ext cx="244475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8" name="Worksheet" r:id="rId18" imgW="2447945" imgH="1581120" progId="Excel.Sheet.8">
                  <p:embed/>
                </p:oleObj>
              </mc:Choice>
              <mc:Fallback>
                <p:oleObj name="Worksheet" r:id="rId18" imgW="2447945" imgH="1581120" progId="Excel.Sheet.8">
                  <p:embed/>
                  <p:pic>
                    <p:nvPicPr>
                      <p:cNvPr id="0" name="Picture 1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91000"/>
                        <a:ext cx="2444750" cy="158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316546"/>
              </p:ext>
            </p:extLst>
          </p:nvPr>
        </p:nvGraphicFramePr>
        <p:xfrm>
          <a:off x="4902200" y="3937000"/>
          <a:ext cx="3759200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9" name="Worksheet" r:id="rId20" imgW="4295654" imgH="2143260" progId="Excel.Sheet.8">
                  <p:embed/>
                </p:oleObj>
              </mc:Choice>
              <mc:Fallback>
                <p:oleObj name="Worksheet" r:id="rId20" imgW="4295654" imgH="2143260" progId="Excel.Sheet.8">
                  <p:embed/>
                  <p:pic>
                    <p:nvPicPr>
                      <p:cNvPr id="0" name="Picture 1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3937000"/>
                        <a:ext cx="3759200" cy="187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01001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557338"/>
            <a:ext cx="1152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1208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565400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013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/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2205038"/>
            <a:ext cx="3168650" cy="8334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</a:rPr>
              <a:t>Középszint:</a:t>
            </a:r>
            <a:r>
              <a:rPr lang="hu-HU" sz="1200" dirty="0" smtClean="0">
                <a:solidFill>
                  <a:schemeClr val="bg1"/>
                </a:solidFill>
              </a:rPr>
              <a:t> 181</a:t>
            </a:r>
            <a:r>
              <a:rPr lang="hu-HU" sz="2400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182</a:t>
            </a:r>
            <a:r>
              <a:rPr lang="hu-HU" sz="1600" dirty="0" smtClean="0">
                <a:solidFill>
                  <a:schemeClr val="bg1"/>
                </a:solidFill>
              </a:rPr>
              <a:t> 154 </a:t>
            </a:r>
            <a:r>
              <a:rPr lang="hu-HU" dirty="0" smtClean="0">
                <a:solidFill>
                  <a:schemeClr val="bg1"/>
                </a:solidFill>
              </a:rPr>
              <a:t>157 </a:t>
            </a:r>
            <a:r>
              <a:rPr lang="hu-HU" sz="2000" b="1" dirty="0" smtClean="0">
                <a:solidFill>
                  <a:schemeClr val="bg1"/>
                </a:solidFill>
              </a:rPr>
              <a:t>159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0011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</a:rPr>
              <a:t>Emelt szint: </a:t>
            </a:r>
            <a:r>
              <a:rPr lang="hu-HU" sz="1200" dirty="0" smtClean="0">
                <a:solidFill>
                  <a:schemeClr val="bg1"/>
                </a:solidFill>
              </a:rPr>
              <a:t>65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 73   </a:t>
            </a:r>
            <a:r>
              <a:rPr lang="hu-HU" sz="1600" dirty="0" smtClean="0">
                <a:solidFill>
                  <a:schemeClr val="bg1"/>
                </a:solidFill>
              </a:rPr>
              <a:t>73</a:t>
            </a:r>
            <a:r>
              <a:rPr lang="hu-HU" sz="2000" dirty="0" smtClean="0">
                <a:solidFill>
                  <a:schemeClr val="bg1"/>
                </a:solidFill>
              </a:rPr>
              <a:t>  </a:t>
            </a:r>
            <a:r>
              <a:rPr lang="hu-HU" dirty="0" smtClean="0">
                <a:solidFill>
                  <a:schemeClr val="bg1"/>
                </a:solidFill>
              </a:rPr>
              <a:t>77  </a:t>
            </a:r>
            <a:r>
              <a:rPr lang="hu-HU" sz="2000" b="1" dirty="0" smtClean="0">
                <a:solidFill>
                  <a:schemeClr val="bg1"/>
                </a:solidFill>
              </a:rPr>
              <a:t>79</a:t>
            </a:r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11675"/>
            <a:ext cx="1054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3600450" cy="193899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</a:rPr>
              <a:t>Középszinten 19, emelt szinten 11 vizsgatárgyból </a:t>
            </a:r>
            <a:r>
              <a:rPr lang="hu-HU" sz="1600" b="1" dirty="0">
                <a:solidFill>
                  <a:schemeClr val="bg1"/>
                </a:solidFill>
              </a:rPr>
              <a:t>jelentkeztek idegen nyelven </a:t>
            </a:r>
            <a:r>
              <a:rPr lang="hu-HU" sz="1600" b="1" dirty="0" smtClean="0">
                <a:solidFill>
                  <a:schemeClr val="bg1"/>
                </a:solidFill>
              </a:rPr>
              <a:t>is</a:t>
            </a:r>
            <a:endParaRPr lang="hu-HU" sz="16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</a:rPr>
              <a:t>pl.: </a:t>
            </a:r>
            <a:r>
              <a:rPr lang="hu-HU" sz="1600" b="1" dirty="0" smtClean="0">
                <a:solidFill>
                  <a:schemeClr val="bg1"/>
                </a:solidFill>
              </a:rPr>
              <a:t>középszinten matematika 10, </a:t>
            </a:r>
            <a:r>
              <a:rPr lang="hu-HU" sz="1600" b="1" dirty="0">
                <a:solidFill>
                  <a:schemeClr val="bg1"/>
                </a:solidFill>
              </a:rPr>
              <a:t>történelem </a:t>
            </a:r>
            <a:r>
              <a:rPr lang="hu-HU" sz="1600" b="1" dirty="0" smtClean="0">
                <a:solidFill>
                  <a:schemeClr val="bg1"/>
                </a:solidFill>
              </a:rPr>
              <a:t>10, </a:t>
            </a:r>
            <a:r>
              <a:rPr lang="hu-HU" sz="1600" b="1" dirty="0">
                <a:solidFill>
                  <a:schemeClr val="bg1"/>
                </a:solidFill>
              </a:rPr>
              <a:t>földrajz </a:t>
            </a:r>
            <a:r>
              <a:rPr lang="hu-HU" sz="1600" b="1" dirty="0" smtClean="0">
                <a:solidFill>
                  <a:schemeClr val="bg1"/>
                </a:solidFill>
              </a:rPr>
              <a:t>7, </a:t>
            </a:r>
            <a:r>
              <a:rPr lang="hu-HU" sz="1600" b="1" dirty="0">
                <a:solidFill>
                  <a:schemeClr val="bg1"/>
                </a:solidFill>
              </a:rPr>
              <a:t>informatika </a:t>
            </a:r>
            <a:r>
              <a:rPr lang="hu-HU" sz="1600" b="1" dirty="0" smtClean="0">
                <a:solidFill>
                  <a:schemeClr val="bg1"/>
                </a:solidFill>
              </a:rPr>
              <a:t>5, </a:t>
            </a:r>
            <a:r>
              <a:rPr lang="hu-HU" sz="1600" b="1" dirty="0">
                <a:solidFill>
                  <a:schemeClr val="bg1"/>
                </a:solidFill>
              </a:rPr>
              <a:t>testnevelés </a:t>
            </a:r>
            <a:r>
              <a:rPr lang="hu-HU" sz="1600" b="1" dirty="0" smtClean="0">
                <a:solidFill>
                  <a:schemeClr val="bg1"/>
                </a:solidFill>
              </a:rPr>
              <a:t>5, </a:t>
            </a:r>
            <a:br>
              <a:rPr lang="hu-HU" sz="1600" b="1" dirty="0" smtClean="0">
                <a:solidFill>
                  <a:schemeClr val="bg1"/>
                </a:solidFill>
              </a:rPr>
            </a:br>
            <a:r>
              <a:rPr lang="hu-HU" sz="1600" b="1" dirty="0" smtClean="0">
                <a:solidFill>
                  <a:schemeClr val="bg1"/>
                </a:solidFill>
              </a:rPr>
              <a:t>fizika 6, biológia 3 idegen </a:t>
            </a:r>
            <a:r>
              <a:rPr lang="hu-HU" sz="1600" b="1" dirty="0">
                <a:solidFill>
                  <a:schemeClr val="bg1"/>
                </a:solidFill>
              </a:rPr>
              <a:t>nyelven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049092"/>
              </p:ext>
            </p:extLst>
          </p:nvPr>
        </p:nvGraphicFramePr>
        <p:xfrm>
          <a:off x="2984500" y="4216400"/>
          <a:ext cx="2454275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0" name="Worksheet" r:id="rId4" imgW="2457399" imgH="1514430" progId="Excel.Sheet.8">
                  <p:embed/>
                </p:oleObj>
              </mc:Choice>
              <mc:Fallback>
                <p:oleObj name="Worksheet" r:id="rId4" imgW="2457399" imgH="1514430" progId="Excel.Sheet.8">
                  <p:embed/>
                  <p:pic>
                    <p:nvPicPr>
                      <p:cNvPr id="0" name="Picture 10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4216400"/>
                        <a:ext cx="2454275" cy="1520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89435570"/>
              </p:ext>
            </p:extLst>
          </p:nvPr>
        </p:nvGraphicFramePr>
        <p:xfrm>
          <a:off x="3073400" y="1068388"/>
          <a:ext cx="2108200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1" name="Worksheet" r:id="rId6" imgW="2428765" imgH="1533600" progId="Excel.Sheet.8">
                  <p:embed/>
                </p:oleObj>
              </mc:Choice>
              <mc:Fallback>
                <p:oleObj name="Worksheet" r:id="rId6" imgW="2428765" imgH="1533600" progId="Excel.Sheet.8">
                  <p:embed/>
                  <p:pic>
                    <p:nvPicPr>
                      <p:cNvPr id="0" name="Picture 109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1068388"/>
                        <a:ext cx="2108200" cy="1330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536" y="980728"/>
          <a:ext cx="219710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2" name="Diagram" r:id="rId8" imgW="6096000" imgH="4067251" progId="MSGraph.Chart.8">
                  <p:embed followColorScheme="full"/>
                </p:oleObj>
              </mc:Choice>
              <mc:Fallback>
                <p:oleObj name="Diagram" r:id="rId8" imgW="6096000" imgH="4067251" progId="MSGraph.Chart.8">
                  <p:embed followColorScheme="full"/>
                  <p:pic>
                    <p:nvPicPr>
                      <p:cNvPr id="0" name="Picture 109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980728"/>
                        <a:ext cx="2197100" cy="146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916013977"/>
              </p:ext>
            </p:extLst>
          </p:nvPr>
        </p:nvGraphicFramePr>
        <p:xfrm>
          <a:off x="5410200" y="692150"/>
          <a:ext cx="2882900" cy="185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3" name="Worksheet" r:id="rId10" imgW="3676779" imgH="2362230" progId="Excel.Sheet.8">
                  <p:embed/>
                </p:oleObj>
              </mc:Choice>
              <mc:Fallback>
                <p:oleObj name="Worksheet" r:id="rId10" imgW="3676779" imgH="2362230" progId="Excel.Sheet.8">
                  <p:embed/>
                  <p:pic>
                    <p:nvPicPr>
                      <p:cNvPr id="0" name="Picture 109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692150"/>
                        <a:ext cx="2882900" cy="1852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4" name="Diagram" r:id="rId12" imgW="6096000" imgH="4067251" progId="MSGraph.Chart.8">
                  <p:embed followColorScheme="full"/>
                </p:oleObj>
              </mc:Choice>
              <mc:Fallback>
                <p:oleObj name="Diagram" r:id="rId12" imgW="6096000" imgH="4067251" progId="MSGraph.Chart.8">
                  <p:embed followColorScheme="full"/>
                  <p:pic>
                    <p:nvPicPr>
                      <p:cNvPr id="0" name="Picture 109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512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185810"/>
              </p:ext>
            </p:extLst>
          </p:nvPr>
        </p:nvGraphicFramePr>
        <p:xfrm>
          <a:off x="1612900" y="2527300"/>
          <a:ext cx="4862513" cy="165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5" name="Worksheet" r:id="rId14" imgW="4286199" imgH="1362150" progId="Excel.Sheet.8">
                  <p:embed/>
                </p:oleObj>
              </mc:Choice>
              <mc:Fallback>
                <p:oleObj name="Worksheet" r:id="rId14" imgW="4286199" imgH="1362150" progId="Excel.Sheet.8">
                  <p:embed/>
                  <p:pic>
                    <p:nvPicPr>
                      <p:cNvPr id="0" name="Picture 10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2527300"/>
                        <a:ext cx="4862513" cy="165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34397"/>
              </p:ext>
            </p:extLst>
          </p:nvPr>
        </p:nvGraphicFramePr>
        <p:xfrm>
          <a:off x="5080000" y="2120900"/>
          <a:ext cx="3644900" cy="214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6" name="Worksheet" r:id="rId16" imgW="4295654" imgH="2524230" progId="Excel.Sheet.8">
                  <p:embed/>
                </p:oleObj>
              </mc:Choice>
              <mc:Fallback>
                <p:oleObj name="Worksheet" r:id="rId16" imgW="4295654" imgH="2524230" progId="Excel.Sheet.8">
                  <p:embed/>
                  <p:pic>
                    <p:nvPicPr>
                      <p:cNvPr id="0" name="Picture 10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0" y="2120900"/>
                        <a:ext cx="3644900" cy="214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10"/>
          <p:cNvGraphicFramePr>
            <a:graphicFrameLocks noChangeAspect="1"/>
          </p:cNvGraphicFramePr>
          <p:nvPr/>
        </p:nvGraphicFramePr>
        <p:xfrm>
          <a:off x="468313" y="42211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7" name="Diagram" r:id="rId18" imgW="6096000" imgH="4067251" progId="MSGraph.Chart.8">
                  <p:embed followColorScheme="full"/>
                </p:oleObj>
              </mc:Choice>
              <mc:Fallback>
                <p:oleObj name="Diagram" r:id="rId18" imgW="6096000" imgH="4067251" progId="MSGraph.Chart.8">
                  <p:embed followColorScheme="full"/>
                  <p:pic>
                    <p:nvPicPr>
                      <p:cNvPr id="0" name="Picture 10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211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369240"/>
              </p:ext>
            </p:extLst>
          </p:nvPr>
        </p:nvGraphicFramePr>
        <p:xfrm>
          <a:off x="4762500" y="3860800"/>
          <a:ext cx="4248150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8" name="Worksheet" r:id="rId20" imgW="4295654" imgH="1990710" progId="Excel.Sheet.8">
                  <p:embed/>
                </p:oleObj>
              </mc:Choice>
              <mc:Fallback>
                <p:oleObj name="Worksheet" r:id="rId20" imgW="4295654" imgH="1990710" progId="Excel.Sheet.8">
                  <p:embed/>
                  <p:pic>
                    <p:nvPicPr>
                      <p:cNvPr id="0" name="Picture 10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860800"/>
                        <a:ext cx="4248150" cy="197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0" y="1268760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/>
              <a:t>Angol</a:t>
            </a:r>
            <a:endParaRPr lang="hu-HU" b="1" dirty="0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0" y="2852936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0" y="4293096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52349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52487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51354</a:t>
            </a:r>
            <a:endParaRPr lang="hu-HU" sz="1400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316913" y="29249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19040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17920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16773</a:t>
            </a:r>
            <a:endParaRPr lang="hu-HU" sz="14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8316913" y="46529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20433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20343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18840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2012.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2014.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2015.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2016.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102050"/>
              </p:ext>
            </p:extLst>
          </p:nvPr>
        </p:nvGraphicFramePr>
        <p:xfrm>
          <a:off x="2146300" y="4140200"/>
          <a:ext cx="3771900" cy="189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5" name="Worksheet" r:id="rId4" imgW="3686234" imgH="1857330" progId="Excel.Sheet.8">
                  <p:embed/>
                </p:oleObj>
              </mc:Choice>
              <mc:Fallback>
                <p:oleObj name="Worksheet" r:id="rId4" imgW="3686234" imgH="1857330" progId="Excel.Sheet.8">
                  <p:embed/>
                  <p:pic>
                    <p:nvPicPr>
                      <p:cNvPr id="0" name="Picture 1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4140200"/>
                        <a:ext cx="3771900" cy="189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10898411"/>
              </p:ext>
            </p:extLst>
          </p:nvPr>
        </p:nvGraphicFramePr>
        <p:xfrm>
          <a:off x="2671763" y="965200"/>
          <a:ext cx="27066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6" name="Worksheet" r:id="rId6" imgW="2457399" imgH="1533600" progId="Excel.Sheet.8">
                  <p:embed/>
                </p:oleObj>
              </mc:Choice>
              <mc:Fallback>
                <p:oleObj name="Worksheet" r:id="rId6" imgW="2457399" imgH="1533600" progId="Excel.Sheet.8">
                  <p:embed/>
                  <p:pic>
                    <p:nvPicPr>
                      <p:cNvPr id="0" name="Picture 110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3" y="965200"/>
                        <a:ext cx="2706687" cy="168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7" name="Diagram" r:id="rId8" imgW="6096000" imgH="4067251" progId="MSGraph.Chart.8">
                  <p:embed followColorScheme="full"/>
                </p:oleObj>
              </mc:Choice>
              <mc:Fallback>
                <p:oleObj name="Diagram" r:id="rId8" imgW="6096000" imgH="4067251" progId="MSGraph.Chart.8">
                  <p:embed followColorScheme="full"/>
                  <p:pic>
                    <p:nvPicPr>
                      <p:cNvPr id="0" name="Picture 110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12553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955601"/>
              </p:ext>
            </p:extLst>
          </p:nvPr>
        </p:nvGraphicFramePr>
        <p:xfrm>
          <a:off x="5381625" y="774700"/>
          <a:ext cx="2876550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8" name="Worksheet" r:id="rId10" imgW="3676779" imgH="2466990" progId="Excel.Sheet.8">
                  <p:embed/>
                </p:oleObj>
              </mc:Choice>
              <mc:Fallback>
                <p:oleObj name="Worksheet" r:id="rId10" imgW="3676779" imgH="2466990" progId="Excel.Sheet.8">
                  <p:embed/>
                  <p:pic>
                    <p:nvPicPr>
                      <p:cNvPr id="0" name="Picture 110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774700"/>
                        <a:ext cx="2876550" cy="193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45528" y="2678131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9" name="Diagram" r:id="rId12" imgW="6096000" imgH="4067251" progId="MSGraph.Chart.8">
                  <p:embed followColorScheme="full"/>
                </p:oleObj>
              </mc:Choice>
              <mc:Fallback>
                <p:oleObj name="Diagram" r:id="rId12" imgW="6096000" imgH="4067251" progId="MSGraph.Chart.8">
                  <p:embed followColorScheme="full"/>
                  <p:pic>
                    <p:nvPicPr>
                      <p:cNvPr id="0" name="Picture 110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528" y="2678131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615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850472"/>
              </p:ext>
            </p:extLst>
          </p:nvPr>
        </p:nvGraphicFramePr>
        <p:xfrm>
          <a:off x="2768600" y="2489200"/>
          <a:ext cx="2530475" cy="174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0" name="Worksheet" r:id="rId14" imgW="2447945" imgH="1685880" progId="Excel.Sheet.8">
                  <p:embed/>
                </p:oleObj>
              </mc:Choice>
              <mc:Fallback>
                <p:oleObj name="Worksheet" r:id="rId14" imgW="2447945" imgH="1685880" progId="Excel.Sheet.8">
                  <p:embed/>
                  <p:pic>
                    <p:nvPicPr>
                      <p:cNvPr id="0" name="Picture 1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489200"/>
                        <a:ext cx="2530475" cy="174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013479"/>
              </p:ext>
            </p:extLst>
          </p:nvPr>
        </p:nvGraphicFramePr>
        <p:xfrm>
          <a:off x="4927600" y="2273300"/>
          <a:ext cx="38354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1" name="Worksheet" r:id="rId16" imgW="4257565" imgH="2152710" progId="Excel.Sheet.8">
                  <p:embed/>
                </p:oleObj>
              </mc:Choice>
              <mc:Fallback>
                <p:oleObj name="Worksheet" r:id="rId16" imgW="4257565" imgH="2152710" progId="Excel.Sheet.8">
                  <p:embed/>
                  <p:pic>
                    <p:nvPicPr>
                      <p:cNvPr id="0" name="Picture 1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2273300"/>
                        <a:ext cx="3835400" cy="194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468313" y="44370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Diagram" r:id="rId18" imgW="6096000" imgH="4067251" progId="MSGraph.Chart.8">
                  <p:embed followColorScheme="full"/>
                </p:oleObj>
              </mc:Choice>
              <mc:Fallback>
                <p:oleObj name="Diagram" r:id="rId18" imgW="6096000" imgH="4067251" progId="MSGraph.Chart.8">
                  <p:embed followColorScheme="full"/>
                  <p:pic>
                    <p:nvPicPr>
                      <p:cNvPr id="0" name="Picture 1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4370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559607"/>
              </p:ext>
            </p:extLst>
          </p:nvPr>
        </p:nvGraphicFramePr>
        <p:xfrm>
          <a:off x="4965700" y="4000500"/>
          <a:ext cx="3814763" cy="195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3" name="Worksheet" r:id="rId20" imgW="4276745" imgH="2190780" progId="Excel.Sheet.8">
                  <p:embed/>
                </p:oleObj>
              </mc:Choice>
              <mc:Fallback>
                <p:oleObj name="Worksheet" r:id="rId20" imgW="4276745" imgH="2190780" progId="Excel.Sheet.8">
                  <p:embed/>
                  <p:pic>
                    <p:nvPicPr>
                      <p:cNvPr id="0" name="Picture 1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00" y="4000500"/>
                        <a:ext cx="3814763" cy="195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134076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0" y="3068960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0" y="4725144"/>
            <a:ext cx="4587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8280660" y="1344602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8393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8633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8121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244409" y="3068961"/>
            <a:ext cx="899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3343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3427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2755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316913" y="47251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 774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 746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704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2012.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2014.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2015.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2016.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4624"/>
            <a:ext cx="8497887" cy="922338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%-ban, középszinten  </a:t>
            </a:r>
            <a:r>
              <a:rPr lang="hu-HU" sz="1200" dirty="0" smtClean="0"/>
              <a:t>2014. </a:t>
            </a:r>
            <a:r>
              <a:rPr lang="hu-HU" sz="1800" dirty="0" smtClean="0"/>
              <a:t>- </a:t>
            </a:r>
            <a:r>
              <a:rPr lang="hu-HU" sz="1400" dirty="0" smtClean="0"/>
              <a:t>2015. – </a:t>
            </a:r>
            <a:r>
              <a:rPr lang="hu-HU" sz="1600" b="1" dirty="0" smtClean="0"/>
              <a:t>2016</a:t>
            </a:r>
            <a:r>
              <a:rPr lang="hu-HU" sz="1800" b="1" dirty="0" smtClean="0"/>
              <a:t>.</a:t>
            </a:r>
            <a:endParaRPr lang="hu-HU" sz="1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5923314"/>
              </p:ext>
            </p:extLst>
          </p:nvPr>
        </p:nvGraphicFramePr>
        <p:xfrm>
          <a:off x="439962" y="849994"/>
          <a:ext cx="8280598" cy="5234780"/>
        </p:xfrm>
        <a:graphic>
          <a:graphicData uri="http://schemas.openxmlformats.org/drawingml/2006/table">
            <a:tbl>
              <a:tblPr/>
              <a:tblGrid>
                <a:gridCol w="1223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Szakközép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Tanulói </a:t>
                      </a:r>
                      <a:r>
                        <a:rPr lang="hu-HU" sz="1200" b="1" kern="120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jv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. kívül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60,98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58,09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60,76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71,28   68,58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71,23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53,55   49,90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52,72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49,40   45,28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47,52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55,81   56,24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59,58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9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57,24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57,59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59,53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66,47   66,91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68,79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50,35   50,51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52,62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49,41   47,96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49,61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59,93   60,51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61,89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46,36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45,63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49,19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55,77   55,11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59,19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40,60   38,88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42,79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33,61   33,11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33,60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43,80   43,96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47,41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Angol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60,42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61,35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63,24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73,28   74,06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76,63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53,45   52,</a:t>
                      </a:r>
                      <a:r>
                        <a:rPr lang="hu-HU" sz="1200" b="1" kern="120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53,75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41,81   42,37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42,07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53,92   58,17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57,81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7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56,13   56,02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69,58   69,48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75,54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47,59   46,80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41,79   39,43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42,21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46,56   52,09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68,59   67,14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72,09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74,46   72,</a:t>
                      </a:r>
                      <a:r>
                        <a:rPr lang="hu-HU" sz="1200" b="1" kern="120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72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77,72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57,90   56,77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59,67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51,31   48,68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50,64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68,36   66,69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28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61,06   64,95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62,93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64,97   69,73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56,04   58,14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40,86   56,79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54,94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61,45   64,34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66,69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57,85   57,97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60,43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64,77   64,08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51,33   51,85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53,27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51,83   51,80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53,66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67,91   68,28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54,35   62,77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59,36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63,12   71,56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68,80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50,61   57,63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52,07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40,81   49,28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44,02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61,80   68,73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67,56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7970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</a:t>
            </a:r>
            <a:br>
              <a:rPr lang="hu-HU" sz="2000" dirty="0" smtClean="0"/>
            </a:br>
            <a:r>
              <a:rPr lang="hu-HU" sz="2000" dirty="0" smtClean="0"/>
              <a:t>%-ban, emelt szinten </a:t>
            </a:r>
            <a:r>
              <a:rPr lang="hu-HU" sz="1200" dirty="0" smtClean="0"/>
              <a:t>2014. – 2015</a:t>
            </a:r>
            <a:r>
              <a:rPr lang="hu-HU" sz="1400" dirty="0" smtClean="0"/>
              <a:t>. – </a:t>
            </a:r>
            <a:r>
              <a:rPr lang="hu-HU" sz="1400" b="1" dirty="0" smtClean="0"/>
              <a:t>2016.</a:t>
            </a:r>
            <a:endParaRPr lang="hu-HU" sz="1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2998192"/>
              </p:ext>
            </p:extLst>
          </p:nvPr>
        </p:nvGraphicFramePr>
        <p:xfrm>
          <a:off x="251520" y="836712"/>
          <a:ext cx="8614742" cy="5194436"/>
        </p:xfrm>
        <a:graphic>
          <a:graphicData uri="http://schemas.openxmlformats.org/drawingml/2006/table">
            <a:tbl>
              <a:tblPr/>
              <a:tblGrid>
                <a:gridCol w="1177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3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4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Szakközép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Tanulói </a:t>
                      </a:r>
                      <a:r>
                        <a:rPr kumimoji="0" lang="hu-H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jv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 kívül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0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61,48   60,86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64,03   64,12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54,99   53,96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54,34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48,29   47,58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45,92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55,81   54,07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50,74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61,66   65,38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64,86   68,93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55,57   58,45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51,20   52,47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52,34   56,68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70,73   70,94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73,17   73,40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61,53   62,14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56,24   48,12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55,80   53,56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64,61   69,32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66,21   71,64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74,04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61,18   65,40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59,08   61,22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62,58   65,11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71,57   73,06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72,91   75,02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75,70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68,78   69,55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65,83   72,00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72,28   68,46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2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69,35   69,18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70,39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71,74   71,63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64,32   61,03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47,00   49,50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51,12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56,64   60,55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60,85   60,00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65,54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63,23   62,11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62,66   57,76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60,22   57,62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53,88   54,91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60,78   64,85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62,41   66,63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70,91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49,54   53,59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47,33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58,00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57,20   62,21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65,56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60,45   60,43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63,92   64,77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59,00   59,99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48,07   48,44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55,83   50,38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23850" y="0"/>
            <a:ext cx="8640763" cy="863600"/>
          </a:xfrm>
        </p:spPr>
        <p:txBody>
          <a:bodyPr/>
          <a:lstStyle/>
          <a:p>
            <a:pPr eaLnBrk="1" hangingPunct="1">
              <a:defRPr/>
            </a:pPr>
            <a:r>
              <a:rPr lang="hu-HU" sz="1600" b="1" dirty="0" smtClean="0"/>
              <a:t>A gimnáziumi és a szakközépiskolai tanulók középszintű </a:t>
            </a:r>
            <a:br>
              <a:rPr lang="hu-HU" sz="1600" b="1" dirty="0" smtClean="0"/>
            </a:br>
            <a:r>
              <a:rPr lang="hu-HU" sz="1600" b="1" dirty="0" smtClean="0"/>
              <a:t>eredményeinek  összehasonlítása </a:t>
            </a:r>
            <a:r>
              <a:rPr lang="hu-HU" sz="1800" b="1" dirty="0" smtClean="0">
                <a:solidFill>
                  <a:srgbClr val="33CC33"/>
                </a:solidFill>
              </a:rPr>
              <a:t>2014.</a:t>
            </a:r>
            <a:r>
              <a:rPr lang="hu-HU" sz="1800" b="1" dirty="0" smtClean="0">
                <a:solidFill>
                  <a:schemeClr val="tx1"/>
                </a:solidFill>
              </a:rPr>
              <a:t> – </a:t>
            </a:r>
            <a:r>
              <a:rPr lang="hu-HU" sz="1800" b="1" dirty="0" smtClean="0">
                <a:solidFill>
                  <a:srgbClr val="0000FF"/>
                </a:solidFill>
              </a:rPr>
              <a:t>2015. -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2016</a:t>
            </a:r>
            <a:r>
              <a:rPr lang="hu-HU" sz="18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hu-HU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31750638"/>
              </p:ext>
            </p:extLst>
          </p:nvPr>
        </p:nvGraphicFramePr>
        <p:xfrm>
          <a:off x="4391025" y="2171700"/>
          <a:ext cx="4400550" cy="214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6" name="Worksheet" r:id="rId4" imgW="4257565" imgH="2076570" progId="Excel.Sheet.8">
                  <p:embed/>
                </p:oleObj>
              </mc:Choice>
              <mc:Fallback>
                <p:oleObj name="Worksheet" r:id="rId4" imgW="4257565" imgH="2076570" progId="Excel.Sheet.8">
                  <p:embed/>
                  <p:pic>
                    <p:nvPicPr>
                      <p:cNvPr id="0" name="Picture 70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025" y="2171700"/>
                        <a:ext cx="4400550" cy="214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48014747"/>
              </p:ext>
            </p:extLst>
          </p:nvPr>
        </p:nvGraphicFramePr>
        <p:xfrm>
          <a:off x="990600" y="4160838"/>
          <a:ext cx="3835400" cy="220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7" name="Worksheet" r:id="rId6" imgW="4257565" imgH="2447820" progId="Excel.Sheet.8">
                  <p:embed/>
                </p:oleObj>
              </mc:Choice>
              <mc:Fallback>
                <p:oleObj name="Worksheet" r:id="rId6" imgW="4257565" imgH="2447820" progId="Excel.Sheet.8">
                  <p:embed/>
                  <p:pic>
                    <p:nvPicPr>
                      <p:cNvPr id="0" name="Picture 70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60838"/>
                        <a:ext cx="3835400" cy="220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802743"/>
              </p:ext>
            </p:extLst>
          </p:nvPr>
        </p:nvGraphicFramePr>
        <p:xfrm>
          <a:off x="889000" y="2057400"/>
          <a:ext cx="3844925" cy="221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8" name="Worksheet" r:id="rId8" imgW="4257565" imgH="2447820" progId="Excel.Sheet.8">
                  <p:embed/>
                </p:oleObj>
              </mc:Choice>
              <mc:Fallback>
                <p:oleObj name="Worksheet" r:id="rId8" imgW="4257565" imgH="2447820" progId="Excel.Sheet.8">
                  <p:embed/>
                  <p:pic>
                    <p:nvPicPr>
                      <p:cNvPr id="0" name="Picture 7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2057400"/>
                        <a:ext cx="3844925" cy="221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542902"/>
              </p:ext>
            </p:extLst>
          </p:nvPr>
        </p:nvGraphicFramePr>
        <p:xfrm>
          <a:off x="4597400" y="4254500"/>
          <a:ext cx="4165600" cy="203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9" name="Worksheet" r:id="rId10" imgW="4276745" imgH="2095470" progId="Excel.Sheet.8">
                  <p:embed/>
                </p:oleObj>
              </mc:Choice>
              <mc:Fallback>
                <p:oleObj name="Worksheet" r:id="rId10" imgW="4276745" imgH="2095470" progId="Excel.Sheet.8">
                  <p:embed/>
                  <p:pic>
                    <p:nvPicPr>
                      <p:cNvPr id="0" name="Picture 7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4254500"/>
                        <a:ext cx="4165600" cy="203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251520" y="1196752"/>
            <a:ext cx="4318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251520" y="2924944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Gimnázium</a:t>
            </a:r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 dirty="0"/>
              <a:t>iskola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32304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31922</a:t>
            </a:r>
            <a:r>
              <a:rPr lang="hu-HU" sz="1400" b="1" dirty="0" smtClean="0"/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30441</a:t>
            </a:r>
            <a:r>
              <a:rPr lang="hu-HU" sz="1400" b="1" dirty="0" smtClean="0"/>
              <a:t> </a:t>
            </a:r>
            <a:r>
              <a:rPr lang="hu-HU" sz="1400" dirty="0" smtClean="0"/>
              <a:t>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cs typeface="+mn-cs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32627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</a:rPr>
              <a:t>32541</a:t>
            </a:r>
            <a:r>
              <a:rPr lang="hu-HU" sz="1400" b="1" dirty="0" smtClean="0"/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30893</a:t>
            </a:r>
            <a:endParaRPr lang="hu-HU" sz="1400" b="1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32705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30587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29233</a:t>
            </a:r>
            <a:r>
              <a:rPr lang="hu-HU" sz="1400" dirty="0" smtClean="0"/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588094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31661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29582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28005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graphicFrame>
        <p:nvGraphicFramePr>
          <p:cNvPr id="717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920605"/>
              </p:ext>
            </p:extLst>
          </p:nvPr>
        </p:nvGraphicFramePr>
        <p:xfrm>
          <a:off x="800100" y="355600"/>
          <a:ext cx="4270375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0" name="Worksheet" r:id="rId12" imgW="4267290" imgH="2209680" progId="Excel.Sheet.8">
                  <p:embed/>
                </p:oleObj>
              </mc:Choice>
              <mc:Fallback>
                <p:oleObj name="Worksheet" r:id="rId12" imgW="4267290" imgH="2209680" progId="Excel.Sheet.8">
                  <p:embed/>
                  <p:pic>
                    <p:nvPicPr>
                      <p:cNvPr id="0" name="Picture 7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355600"/>
                        <a:ext cx="4270375" cy="221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3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387635001"/>
              </p:ext>
            </p:extLst>
          </p:nvPr>
        </p:nvGraphicFramePr>
        <p:xfrm>
          <a:off x="4521200" y="457200"/>
          <a:ext cx="434022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1" name="Worksheet" r:id="rId14" imgW="4295654" imgH="2162160" progId="Excel.Sheet.8">
                  <p:embed/>
                </p:oleObj>
              </mc:Choice>
              <mc:Fallback>
                <p:oleObj name="Worksheet" r:id="rId14" imgW="4295654" imgH="2162160" progId="Excel.Sheet.8">
                  <p:embed/>
                  <p:pic>
                    <p:nvPicPr>
                      <p:cNvPr id="0" name="Picture 70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57200"/>
                        <a:ext cx="4340225" cy="218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115888"/>
            <a:ext cx="8856662" cy="865187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gimnáziumi és a szakközépiskolai tanulók középszintű </a:t>
            </a:r>
            <a:br>
              <a:rPr lang="hu-HU" sz="2000" b="1" dirty="0" smtClean="0"/>
            </a:br>
            <a:r>
              <a:rPr lang="hu-HU" sz="2000" b="1" dirty="0" smtClean="0"/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</a:rPr>
              <a:t>2014.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2015.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2016.</a:t>
            </a:r>
            <a:endParaRPr lang="hu-HU" sz="2000" b="1" dirty="0" smtClean="0">
              <a:solidFill>
                <a:srgbClr val="33CC33"/>
              </a:solidFill>
            </a:endParaRPr>
          </a:p>
        </p:txBody>
      </p:sp>
      <p:graphicFrame>
        <p:nvGraphicFramePr>
          <p:cNvPr id="8194" name="Object 30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29204774"/>
              </p:ext>
            </p:extLst>
          </p:nvPr>
        </p:nvGraphicFramePr>
        <p:xfrm>
          <a:off x="639763" y="647700"/>
          <a:ext cx="4052887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2" name="Worksheet" r:id="rId4" imgW="4286199" imgH="2162160" progId="Excel.Sheet.8">
                  <p:embed/>
                </p:oleObj>
              </mc:Choice>
              <mc:Fallback>
                <p:oleObj name="Worksheet" r:id="rId4" imgW="4286199" imgH="2162160" progId="Excel.Sheet.8">
                  <p:embed/>
                  <p:pic>
                    <p:nvPicPr>
                      <p:cNvPr id="0" name="Picture 71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647700"/>
                        <a:ext cx="4052887" cy="204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2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02289070"/>
              </p:ext>
            </p:extLst>
          </p:nvPr>
        </p:nvGraphicFramePr>
        <p:xfrm>
          <a:off x="4864100" y="2371725"/>
          <a:ext cx="3543300" cy="207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3" name="Worksheet" r:id="rId6" imgW="4276745" imgH="2505060" progId="Excel.Sheet.8">
                  <p:embed/>
                </p:oleObj>
              </mc:Choice>
              <mc:Fallback>
                <p:oleObj name="Worksheet" r:id="rId6" imgW="4276745" imgH="2505060" progId="Excel.Sheet.8">
                  <p:embed/>
                  <p:pic>
                    <p:nvPicPr>
                      <p:cNvPr id="0" name="Picture 71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2371725"/>
                        <a:ext cx="3543300" cy="2074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3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284342708"/>
              </p:ext>
            </p:extLst>
          </p:nvPr>
        </p:nvGraphicFramePr>
        <p:xfrm>
          <a:off x="450850" y="4076700"/>
          <a:ext cx="4367213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4" name="Worksheet" r:id="rId8" imgW="4276745" imgH="2114640" progId="Excel.Sheet.8">
                  <p:embed/>
                </p:oleObj>
              </mc:Choice>
              <mc:Fallback>
                <p:oleObj name="Worksheet" r:id="rId8" imgW="4276745" imgH="2114640" progId="Excel.Sheet.8">
                  <p:embed/>
                  <p:pic>
                    <p:nvPicPr>
                      <p:cNvPr id="0" name="Picture 7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4076700"/>
                        <a:ext cx="4367213" cy="215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3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57367144"/>
              </p:ext>
            </p:extLst>
          </p:nvPr>
        </p:nvGraphicFramePr>
        <p:xfrm>
          <a:off x="4686300" y="769938"/>
          <a:ext cx="3860800" cy="191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5" name="Worksheet" r:id="rId10" imgW="4267290" imgH="2114640" progId="Excel.Sheet.8">
                  <p:embed/>
                </p:oleObj>
              </mc:Choice>
              <mc:Fallback>
                <p:oleObj name="Worksheet" r:id="rId10" imgW="4267290" imgH="2114640" progId="Excel.Sheet.8">
                  <p:embed/>
                  <p:pic>
                    <p:nvPicPr>
                      <p:cNvPr id="0" name="Picture 71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300" y="769938"/>
                        <a:ext cx="3860800" cy="191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610246"/>
              </p:ext>
            </p:extLst>
          </p:nvPr>
        </p:nvGraphicFramePr>
        <p:xfrm>
          <a:off x="571500" y="2336800"/>
          <a:ext cx="4111625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6" name="Worksheet" r:id="rId12" imgW="4267290" imgH="2114640" progId="Excel.Sheet.8">
                  <p:embed/>
                </p:oleObj>
              </mc:Choice>
              <mc:Fallback>
                <p:oleObj name="Worksheet" r:id="rId12" imgW="4267290" imgH="2114640" progId="Excel.Sheet.8">
                  <p:embed/>
                  <p:pic>
                    <p:nvPicPr>
                      <p:cNvPr id="0" name="Picture 7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2336800"/>
                        <a:ext cx="4111625" cy="186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176375"/>
              </p:ext>
            </p:extLst>
          </p:nvPr>
        </p:nvGraphicFramePr>
        <p:xfrm>
          <a:off x="4737100" y="4000500"/>
          <a:ext cx="4083050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7" name="Worksheet" r:id="rId14" imgW="4286199" imgH="2333610" progId="Excel.Sheet.8">
                  <p:embed/>
                </p:oleObj>
              </mc:Choice>
              <mc:Fallback>
                <p:oleObj name="Worksheet" r:id="rId14" imgW="4286199" imgH="2333610" progId="Excel.Sheet.8">
                  <p:embed/>
                  <p:pic>
                    <p:nvPicPr>
                      <p:cNvPr id="0" name="Picture 7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4000500"/>
                        <a:ext cx="4083050" cy="222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8"/>
          <p:cNvSpPr txBox="1">
            <a:spLocks noChangeArrowheads="1"/>
          </p:cNvSpPr>
          <p:nvPr/>
        </p:nvSpPr>
        <p:spPr bwMode="auto">
          <a:xfrm>
            <a:off x="207963" y="1246114"/>
            <a:ext cx="430212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179388" y="2913026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Gimnázium</a:t>
            </a: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119100" y="45815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 dirty="0"/>
              <a:t>iskola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1455648" y="944318"/>
            <a:ext cx="2682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/>
              <a:t>Magyar nyelv és irodalom</a:t>
            </a:r>
            <a:endParaRPr lang="hu-HU" sz="1600" b="1" dirty="0"/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6064250" y="981075"/>
            <a:ext cx="1749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513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35325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34858 </a:t>
            </a:r>
            <a:r>
              <a:rPr lang="hu-HU" sz="1400" b="1" dirty="0" smtClean="0"/>
              <a:t>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33327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6" name="Text Box 15"/>
          <p:cNvSpPr txBox="1">
            <a:spLocks noChangeArrowheads="1"/>
          </p:cNvSpPr>
          <p:nvPr/>
        </p:nvSpPr>
        <p:spPr bwMode="auto">
          <a:xfrm>
            <a:off x="5652120" y="2708920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22564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24194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24247 </a:t>
            </a:r>
            <a:endParaRPr lang="hu-H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1646704" y="4373323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33213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30899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29492 </a:t>
            </a:r>
            <a:endParaRPr lang="hu-H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86" name="Text Box 17"/>
          <p:cNvSpPr txBox="1">
            <a:spLocks noChangeArrowheads="1"/>
          </p:cNvSpPr>
          <p:nvPr/>
        </p:nvSpPr>
        <p:spPr bwMode="auto">
          <a:xfrm>
            <a:off x="5580063" y="4437063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21740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21015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20057</a:t>
            </a:r>
            <a:r>
              <a:rPr lang="hu-HU" sz="1400" dirty="0" smtClean="0"/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0825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Az emelt szintű eredmények megoszlása </a:t>
            </a:r>
            <a:br>
              <a:rPr lang="hu-HU" sz="2000" b="1" dirty="0" smtClean="0"/>
            </a:br>
            <a:r>
              <a:rPr lang="hu-HU" sz="2000" b="1" dirty="0" smtClean="0">
                <a:solidFill>
                  <a:srgbClr val="FFFF00"/>
                </a:solidFill>
              </a:rPr>
              <a:t>2012.</a:t>
            </a:r>
            <a:r>
              <a:rPr lang="hu-HU" sz="2000" b="1" dirty="0" smtClean="0"/>
              <a:t> - </a:t>
            </a:r>
            <a:r>
              <a:rPr lang="hu-HU" sz="2000" b="1" dirty="0" smtClean="0">
                <a:solidFill>
                  <a:srgbClr val="FF0000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</a:rPr>
              <a:t>2014.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2015.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 2016.</a:t>
            </a: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5777608"/>
              </p:ext>
            </p:extLst>
          </p:nvPr>
        </p:nvGraphicFramePr>
        <p:xfrm>
          <a:off x="5143500" y="2360613"/>
          <a:ext cx="3492500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2" name="Worksheet" r:id="rId4" imgW="4295654" imgH="2628990" progId="Excel.Sheet.8">
                  <p:embed/>
                </p:oleObj>
              </mc:Choice>
              <mc:Fallback>
                <p:oleObj name="Worksheet" r:id="rId4" imgW="4295654" imgH="2628990" progId="Excel.Sheet.8">
                  <p:embed/>
                  <p:pic>
                    <p:nvPicPr>
                      <p:cNvPr id="0" name="Picture 7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2360613"/>
                        <a:ext cx="3492500" cy="213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82900387"/>
              </p:ext>
            </p:extLst>
          </p:nvPr>
        </p:nvGraphicFramePr>
        <p:xfrm>
          <a:off x="114300" y="4075113"/>
          <a:ext cx="4508500" cy="226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3" name="Worksheet" r:id="rId6" imgW="4267290" imgH="2143260" progId="Excel.Sheet.8">
                  <p:embed/>
                </p:oleObj>
              </mc:Choice>
              <mc:Fallback>
                <p:oleObj name="Worksheet" r:id="rId6" imgW="4267290" imgH="2143260" progId="Excel.Sheet.8">
                  <p:embed/>
                  <p:pic>
                    <p:nvPicPr>
                      <p:cNvPr id="0" name="Picture 7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4075113"/>
                        <a:ext cx="4508500" cy="2263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08630054"/>
              </p:ext>
            </p:extLst>
          </p:nvPr>
        </p:nvGraphicFramePr>
        <p:xfrm>
          <a:off x="4876800" y="574675"/>
          <a:ext cx="3873500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4" name="Worksheet" r:id="rId8" imgW="4267290" imgH="2343060" progId="Excel.Sheet.8">
                  <p:embed/>
                </p:oleObj>
              </mc:Choice>
              <mc:Fallback>
                <p:oleObj name="Worksheet" r:id="rId8" imgW="4267290" imgH="2343060" progId="Excel.Sheet.8">
                  <p:embed/>
                  <p:pic>
                    <p:nvPicPr>
                      <p:cNvPr id="0" name="Picture 72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74675"/>
                        <a:ext cx="3873500" cy="212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536298"/>
              </p:ext>
            </p:extLst>
          </p:nvPr>
        </p:nvGraphicFramePr>
        <p:xfrm>
          <a:off x="88900" y="2209800"/>
          <a:ext cx="4873625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5" name="Worksheet" r:id="rId10" imgW="4276745" imgH="2181330" progId="Excel.Sheet.8">
                  <p:embed/>
                </p:oleObj>
              </mc:Choice>
              <mc:Fallback>
                <p:oleObj name="Worksheet" r:id="rId10" imgW="4276745" imgH="2181330" progId="Excel.Sheet.8">
                  <p:embed/>
                  <p:pic>
                    <p:nvPicPr>
                      <p:cNvPr id="0" name="Picture 7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2209800"/>
                        <a:ext cx="4873625" cy="248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010354"/>
              </p:ext>
            </p:extLst>
          </p:nvPr>
        </p:nvGraphicFramePr>
        <p:xfrm>
          <a:off x="4673600" y="4102100"/>
          <a:ext cx="4627563" cy="236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6" name="Worksheet" r:id="rId12" imgW="4267290" imgH="2190780" progId="Excel.Sheet.8">
                  <p:embed/>
                </p:oleObj>
              </mc:Choice>
              <mc:Fallback>
                <p:oleObj name="Worksheet" r:id="rId12" imgW="4267290" imgH="2190780" progId="Excel.Sheet.8">
                  <p:embed/>
                  <p:pic>
                    <p:nvPicPr>
                      <p:cNvPr id="0" name="Picture 7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4102100"/>
                        <a:ext cx="4627563" cy="2368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-38933" y="1197369"/>
            <a:ext cx="677108" cy="140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/>
              <a:t>Magyar nyelv és irodalom</a:t>
            </a:r>
            <a:endParaRPr lang="hu-HU" sz="1600" b="1" dirty="0"/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169340" y="2929331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179388" y="4987917"/>
            <a:ext cx="4619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4659084" y="1248317"/>
            <a:ext cx="45878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</a:t>
            </a:r>
          </a:p>
        </p:txBody>
      </p:sp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4659084" y="3253292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4659084" y="494188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graphicFrame>
        <p:nvGraphicFramePr>
          <p:cNvPr id="922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004641"/>
              </p:ext>
            </p:extLst>
          </p:nvPr>
        </p:nvGraphicFramePr>
        <p:xfrm>
          <a:off x="673100" y="406400"/>
          <a:ext cx="3660775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7" name="Worksheet" r:id="rId14" imgW="3667055" imgH="2266920" progId="Excel.Sheet.8">
                  <p:embed/>
                </p:oleObj>
              </mc:Choice>
              <mc:Fallback>
                <p:oleObj name="Worksheet" r:id="rId14" imgW="3667055" imgH="2266920" progId="Excel.Sheet.8">
                  <p:embed/>
                  <p:pic>
                    <p:nvPicPr>
                      <p:cNvPr id="0" name="Picture 7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406400"/>
                        <a:ext cx="3660775" cy="225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1418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 </a:t>
            </a:r>
            <a:r>
              <a:rPr lang="hu-HU" sz="12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1726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1744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 </a:t>
            </a:r>
            <a:r>
              <a:rPr lang="hu-HU" sz="1600" b="1" dirty="0" smtClean="0">
                <a:solidFill>
                  <a:srgbClr val="0000FF"/>
                </a:solidFill>
              </a:rPr>
              <a:t>1796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1707 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568970" y="849540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6495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5634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5990</a:t>
            </a:r>
            <a:r>
              <a:rPr lang="hu-HU" sz="16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  </a:t>
            </a:r>
            <a:r>
              <a:rPr lang="hu-HU" sz="1600" b="1" dirty="0" smtClean="0">
                <a:solidFill>
                  <a:srgbClr val="0000FF"/>
                </a:solidFill>
              </a:rPr>
              <a:t>6055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6013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3472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3731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3593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3468</a:t>
            </a:r>
            <a:r>
              <a:rPr lang="hu-HU" sz="1600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3503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566681" y="2693761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7117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8118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8775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9113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9522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919162" y="4468849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2219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2144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2327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2247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2169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508625" y="4436385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4433</a:t>
            </a:r>
            <a:r>
              <a:rPr lang="hu-HU" sz="12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</a:rPr>
              <a:t>–</a:t>
            </a:r>
            <a:r>
              <a:rPr lang="hu-HU" sz="1200" b="1" dirty="0" smtClean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4807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4923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5166</a:t>
            </a:r>
            <a:r>
              <a:rPr lang="hu-HU" sz="1600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5021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40302494"/>
              </p:ext>
            </p:extLst>
          </p:nvPr>
        </p:nvGraphicFramePr>
        <p:xfrm>
          <a:off x="4762500" y="3294063"/>
          <a:ext cx="3962400" cy="213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6" name="Worksheet" r:id="rId4" imgW="4295654" imgH="2314710" progId="Excel.Sheet.8">
                  <p:embed/>
                </p:oleObj>
              </mc:Choice>
              <mc:Fallback>
                <p:oleObj name="Worksheet" r:id="rId4" imgW="4295654" imgH="2314710" progId="Excel.Sheet.8">
                  <p:embed/>
                  <p:pic>
                    <p:nvPicPr>
                      <p:cNvPr id="0" name="Picture 47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294063"/>
                        <a:ext cx="3962400" cy="2135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99439060"/>
              </p:ext>
            </p:extLst>
          </p:nvPr>
        </p:nvGraphicFramePr>
        <p:xfrm>
          <a:off x="4826000" y="1470025"/>
          <a:ext cx="3797300" cy="210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7" name="Worksheet" r:id="rId6" imgW="4286199" imgH="2371680" progId="Excel.Sheet.8">
                  <p:embed/>
                </p:oleObj>
              </mc:Choice>
              <mc:Fallback>
                <p:oleObj name="Worksheet" r:id="rId6" imgW="4286199" imgH="2371680" progId="Excel.Sheet.8">
                  <p:embed/>
                  <p:pic>
                    <p:nvPicPr>
                      <p:cNvPr id="0" name="Picture 47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1470025"/>
                        <a:ext cx="3797300" cy="210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948442"/>
              </p:ext>
            </p:extLst>
          </p:nvPr>
        </p:nvGraphicFramePr>
        <p:xfrm>
          <a:off x="495300" y="3086100"/>
          <a:ext cx="4352925" cy="257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8" name="Worksheet" r:id="rId8" imgW="4295654" imgH="2543130" progId="Excel.Sheet.8">
                  <p:embed/>
                </p:oleObj>
              </mc:Choice>
              <mc:Fallback>
                <p:oleObj name="Worksheet" r:id="rId8" imgW="4295654" imgH="2543130" progId="Excel.Sheet.8">
                  <p:embed/>
                  <p:pic>
                    <p:nvPicPr>
                      <p:cNvPr id="0" name="Picture 4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3086100"/>
                        <a:ext cx="4352925" cy="2576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51040" y="2303672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79512" y="3933056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4615349" y="2344122"/>
            <a:ext cx="4587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4635445" y="4168720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Földrajz</a:t>
            </a:r>
          </a:p>
        </p:txBody>
      </p:sp>
      <p:graphicFrame>
        <p:nvGraphicFramePr>
          <p:cNvPr id="102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416309"/>
              </p:ext>
            </p:extLst>
          </p:nvPr>
        </p:nvGraphicFramePr>
        <p:xfrm>
          <a:off x="406400" y="1181100"/>
          <a:ext cx="43180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9" name="Worksheet" r:id="rId10" imgW="4295654" imgH="2381130" progId="Excel.Sheet.8">
                  <p:embed/>
                </p:oleObj>
              </mc:Choice>
              <mc:Fallback>
                <p:oleObj name="Worksheet" r:id="rId10" imgW="4295654" imgH="2381130" progId="Excel.Sheet.8">
                  <p:embed/>
                  <p:pic>
                    <p:nvPicPr>
                      <p:cNvPr id="0" name="Picture 4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181100"/>
                        <a:ext cx="4318000" cy="2400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1358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 </a:t>
            </a:r>
            <a:r>
              <a:rPr lang="hu-HU" sz="1400" b="1" dirty="0" smtClean="0">
                <a:cs typeface="+mn-cs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2623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2912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3031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3070 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436096" y="1484784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1033 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1285 </a:t>
            </a:r>
            <a:r>
              <a:rPr lang="hu-HU" sz="1600" b="1" dirty="0" smtClean="0"/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1331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1254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1122 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115616" y="3573016"/>
            <a:ext cx="3024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1505 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1400 </a:t>
            </a:r>
            <a:r>
              <a:rPr lang="hu-HU" sz="1600" b="1" dirty="0" smtClean="0">
                <a:latin typeface="+mj-lt"/>
                <a:ea typeface="+mj-ea"/>
                <a:cs typeface="+mj-cs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1512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1635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1778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435600" y="3500438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        440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424 </a:t>
            </a:r>
            <a:r>
              <a:rPr lang="hu-HU" sz="1600" b="1" dirty="0" smtClean="0">
                <a:latin typeface="+mj-lt"/>
                <a:ea typeface="+mj-ea"/>
                <a:cs typeface="+mj-cs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320 </a:t>
            </a:r>
            <a:r>
              <a:rPr lang="hu-HU" sz="1400" b="1" dirty="0" smtClean="0">
                <a:solidFill>
                  <a:srgbClr val="0000FF"/>
                </a:solidFill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</a:rPr>
              <a:t>247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328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cs typeface="+mn-cs"/>
              </a:rPr>
              <a:t>2012.</a:t>
            </a:r>
            <a:r>
              <a:rPr lang="hu-HU" sz="2000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dirty="0">
                <a:solidFill>
                  <a:schemeClr val="tx2"/>
                </a:solidFill>
                <a:cs typeface="+mn-cs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dirty="0">
                <a:cs typeface="+mn-cs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770319"/>
              </p:ext>
            </p:extLst>
          </p:nvPr>
        </p:nvGraphicFramePr>
        <p:xfrm>
          <a:off x="609600" y="1409700"/>
          <a:ext cx="4292600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4" name="Worksheet" r:id="rId4" imgW="4295792" imgH="2457583" progId="Excel.Sheet.8">
                  <p:embed/>
                </p:oleObj>
              </mc:Choice>
              <mc:Fallback>
                <p:oleObj name="Worksheet" r:id="rId4" imgW="4295792" imgH="2457583" progId="Excel.Sheet.8">
                  <p:embed/>
                  <p:pic>
                    <p:nvPicPr>
                      <p:cNvPr id="0" name="Picture 4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09700"/>
                        <a:ext cx="4292600" cy="245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260350"/>
            <a:ext cx="6994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</a:rPr>
              <a:t> 2014.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2015.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2016.</a:t>
            </a:r>
            <a:endParaRPr lang="hu-HU" sz="2000" b="1" dirty="0" smtClean="0"/>
          </a:p>
        </p:txBody>
      </p:sp>
      <p:graphicFrame>
        <p:nvGraphicFramePr>
          <p:cNvPr id="11267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07670457"/>
              </p:ext>
            </p:extLst>
          </p:nvPr>
        </p:nvGraphicFramePr>
        <p:xfrm>
          <a:off x="4787900" y="1612900"/>
          <a:ext cx="3848100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5" name="Worksheet" r:id="rId6" imgW="4257759" imgH="2228738" progId="Excel.Sheet.8">
                  <p:embed/>
                </p:oleObj>
              </mc:Choice>
              <mc:Fallback>
                <p:oleObj name="Worksheet" r:id="rId6" imgW="4257759" imgH="2228738" progId="Excel.Sheet.8">
                  <p:embed/>
                  <p:pic>
                    <p:nvPicPr>
                      <p:cNvPr id="0" name="Picture 47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1612900"/>
                        <a:ext cx="3848100" cy="201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25336460"/>
              </p:ext>
            </p:extLst>
          </p:nvPr>
        </p:nvGraphicFramePr>
        <p:xfrm>
          <a:off x="4838700" y="3670300"/>
          <a:ext cx="3759200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" name="Worksheet" r:id="rId8" imgW="4305233" imgH="2438400" progId="Excel.Sheet.8">
                  <p:embed/>
                </p:oleObj>
              </mc:Choice>
              <mc:Fallback>
                <p:oleObj name="Worksheet" r:id="rId8" imgW="4305233" imgH="2438400" progId="Excel.Sheet.8">
                  <p:embed/>
                  <p:pic>
                    <p:nvPicPr>
                      <p:cNvPr id="0" name="Picture 47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3670300"/>
                        <a:ext cx="3759200" cy="212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126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636380"/>
              </p:ext>
            </p:extLst>
          </p:nvPr>
        </p:nvGraphicFramePr>
        <p:xfrm>
          <a:off x="609600" y="3492500"/>
          <a:ext cx="4406900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" name="Worksheet" r:id="rId10" imgW="4276641" imgH="2381121" progId="Excel.Sheet.8">
                  <p:embed/>
                </p:oleObj>
              </mc:Choice>
              <mc:Fallback>
                <p:oleObj name="Worksheet" r:id="rId10" imgW="4276641" imgH="2381121" progId="Excel.Sheet.8">
                  <p:embed/>
                  <p:pic>
                    <p:nvPicPr>
                      <p:cNvPr id="0" name="Picture 4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492500"/>
                        <a:ext cx="4406900" cy="245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23528" y="2276872"/>
            <a:ext cx="45878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 K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23528" y="4293096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 E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005310"/>
              </p:ext>
            </p:extLst>
          </p:nvPr>
        </p:nvGraphicFramePr>
        <p:xfrm>
          <a:off x="533400" y="1257300"/>
          <a:ext cx="4013200" cy="247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0" name="Worksheet" r:id="rId4" imgW="4019584" imgH="2485952" progId="Excel.Sheet.8">
                  <p:embed/>
                </p:oleObj>
              </mc:Choice>
              <mc:Fallback>
                <p:oleObj name="Worksheet" r:id="rId4" imgW="4019584" imgH="2485952" progId="Excel.Sheet.8">
                  <p:embed/>
                  <p:pic>
                    <p:nvPicPr>
                      <p:cNvPr id="0" name="Picture 4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57300"/>
                        <a:ext cx="4013200" cy="247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29049736"/>
              </p:ext>
            </p:extLst>
          </p:nvPr>
        </p:nvGraphicFramePr>
        <p:xfrm>
          <a:off x="4149725" y="1268413"/>
          <a:ext cx="5129213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1" name="Worksheet" r:id="rId6" imgW="6124454" imgH="3009960" progId="Excel.Sheet.8">
                  <p:embed/>
                </p:oleObj>
              </mc:Choice>
              <mc:Fallback>
                <p:oleObj name="Worksheet" r:id="rId6" imgW="6124454" imgH="3009960" progId="Excel.Sheet.8">
                  <p:embed/>
                  <p:pic>
                    <p:nvPicPr>
                      <p:cNvPr id="0" name="Picture 46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9725" y="1268413"/>
                        <a:ext cx="5129213" cy="2520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37967094"/>
              </p:ext>
            </p:extLst>
          </p:nvPr>
        </p:nvGraphicFramePr>
        <p:xfrm>
          <a:off x="4427984" y="3429000"/>
          <a:ext cx="4608512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2" name="Worksheet" r:id="rId8" imgW="4286199" imgH="2371680" progId="Excel.Sheet.8">
                  <p:embed/>
                </p:oleObj>
              </mc:Choice>
              <mc:Fallback>
                <p:oleObj name="Worksheet" r:id="rId8" imgW="4286199" imgH="2371680" progId="Excel.Sheet.8">
                  <p:embed/>
                  <p:pic>
                    <p:nvPicPr>
                      <p:cNvPr id="0" name="Picture 46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3429000"/>
                        <a:ext cx="4608512" cy="24482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229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039017"/>
              </p:ext>
            </p:extLst>
          </p:nvPr>
        </p:nvGraphicFramePr>
        <p:xfrm>
          <a:off x="215900" y="3340100"/>
          <a:ext cx="4889500" cy="248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3" name="Worksheet" r:id="rId10" imgW="4276745" imgH="2181330" progId="Excel.Sheet.8">
                  <p:embed/>
                </p:oleObj>
              </mc:Choice>
              <mc:Fallback>
                <p:oleObj name="Worksheet" r:id="rId10" imgW="4276745" imgH="2181330" progId="Excel.Sheet.8">
                  <p:embed/>
                  <p:pic>
                    <p:nvPicPr>
                      <p:cNvPr id="0" name="Picture 4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3340100"/>
                        <a:ext cx="4889500" cy="2482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49724" y="191611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 K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38128" y="4090464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 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692275" y="274638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50825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00192" y="3394323"/>
            <a:ext cx="1944687" cy="36933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81</a:t>
            </a:r>
            <a:r>
              <a:rPr lang="hu-HU" sz="1200" b="1" dirty="0" smtClean="0">
                <a:solidFill>
                  <a:schemeClr val="bg1"/>
                </a:solidFill>
              </a:rPr>
              <a:t>  80  </a:t>
            </a:r>
            <a:r>
              <a:rPr lang="hu-HU" sz="1400" b="1" dirty="0" smtClean="0">
                <a:solidFill>
                  <a:schemeClr val="bg1"/>
                </a:solidFill>
              </a:rPr>
              <a:t>73 </a:t>
            </a:r>
            <a:r>
              <a:rPr lang="hu-HU" sz="1600" b="1" dirty="0" smtClean="0">
                <a:solidFill>
                  <a:schemeClr val="bg1"/>
                </a:solidFill>
              </a:rPr>
              <a:t> </a:t>
            </a:r>
            <a:r>
              <a:rPr lang="hu-HU" sz="1600" b="1" smtClean="0">
                <a:solidFill>
                  <a:schemeClr val="bg1"/>
                </a:solidFill>
              </a:rPr>
              <a:t>70 </a:t>
            </a:r>
            <a:r>
              <a:rPr lang="hu-HU" b="1" smtClean="0">
                <a:solidFill>
                  <a:schemeClr val="bg1"/>
                </a:solidFill>
              </a:rPr>
              <a:t>73</a:t>
            </a:r>
            <a:endParaRPr lang="hu-HU" sz="1600" b="1" dirty="0">
              <a:solidFill>
                <a:schemeClr val="bg1"/>
              </a:solidFill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341438"/>
            <a:ext cx="1176337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323439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00" dirty="0" smtClean="0">
                <a:solidFill>
                  <a:schemeClr val="bg1"/>
                </a:solidFill>
              </a:rPr>
              <a:t>231  </a:t>
            </a:r>
            <a:r>
              <a:rPr lang="hu-HU" sz="1200" dirty="0" smtClean="0">
                <a:solidFill>
                  <a:schemeClr val="bg1"/>
                </a:solidFill>
              </a:rPr>
              <a:t>298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214</a:t>
            </a:r>
            <a:r>
              <a:rPr lang="hu-HU" sz="1600" dirty="0" smtClean="0">
                <a:solidFill>
                  <a:schemeClr val="bg1"/>
                </a:solidFill>
              </a:rPr>
              <a:t> 271 </a:t>
            </a:r>
            <a:r>
              <a:rPr lang="hu-HU" b="1" dirty="0" smtClean="0">
                <a:solidFill>
                  <a:schemeClr val="bg1"/>
                </a:solidFill>
              </a:rPr>
              <a:t>209</a:t>
            </a:r>
            <a:r>
              <a:rPr lang="hu-HU" sz="1600" b="1" dirty="0" smtClean="0">
                <a:solidFill>
                  <a:schemeClr val="bg1"/>
                </a:solidFill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</a:rPr>
              <a:t>írásbeli </a:t>
            </a:r>
            <a:r>
              <a:rPr lang="hu-HU" sz="2000" b="1" dirty="0">
                <a:solidFill>
                  <a:schemeClr val="bg1"/>
                </a:solidFill>
              </a:rPr>
              <a:t>feladatsor </a:t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1000" dirty="0" smtClean="0">
                <a:solidFill>
                  <a:schemeClr val="bg1"/>
                </a:solidFill>
              </a:rPr>
              <a:t>40  </a:t>
            </a:r>
            <a:r>
              <a:rPr lang="hu-HU" sz="1200" dirty="0" smtClean="0">
                <a:solidFill>
                  <a:schemeClr val="bg1"/>
                </a:solidFill>
              </a:rPr>
              <a:t>42  </a:t>
            </a:r>
            <a:r>
              <a:rPr lang="hu-HU" sz="1400" dirty="0" smtClean="0">
                <a:solidFill>
                  <a:schemeClr val="bg1"/>
                </a:solidFill>
              </a:rPr>
              <a:t>38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42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b="1" dirty="0" smtClean="0">
                <a:solidFill>
                  <a:schemeClr val="bg1"/>
                </a:solidFill>
              </a:rPr>
              <a:t>40 </a:t>
            </a:r>
            <a:r>
              <a:rPr lang="hu-HU" sz="2000" b="1" dirty="0" smtClean="0">
                <a:solidFill>
                  <a:schemeClr val="bg1"/>
                </a:solidFill>
              </a:rPr>
              <a:t>hanganyag </a:t>
            </a:r>
            <a:r>
              <a:rPr lang="hu-HU" sz="2000" b="1" dirty="0">
                <a:solidFill>
                  <a:schemeClr val="bg1"/>
                </a:solidFill>
              </a:rPr>
              <a:t/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2000" b="1" dirty="0">
                <a:solidFill>
                  <a:schemeClr val="bg1"/>
                </a:solidFill>
              </a:rPr>
              <a:t>– a honlapon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005263"/>
            <a:ext cx="2519363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516216" y="4509120"/>
            <a:ext cx="2162175" cy="73866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3616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  <a:r>
              <a:rPr lang="hu-HU" sz="1200" dirty="0" smtClean="0">
                <a:solidFill>
                  <a:schemeClr val="bg1"/>
                </a:solidFill>
              </a:rPr>
              <a:t>3524</a:t>
            </a:r>
            <a:r>
              <a:rPr lang="hu-HU" sz="1200" b="1" dirty="0" smtClean="0">
                <a:solidFill>
                  <a:schemeClr val="bg1"/>
                </a:solidFill>
              </a:rPr>
              <a:t> </a:t>
            </a:r>
            <a:r>
              <a:rPr lang="hu-HU" sz="1400" b="1" dirty="0" smtClean="0">
                <a:solidFill>
                  <a:schemeClr val="bg1"/>
                </a:solidFill>
              </a:rPr>
              <a:t>3416 </a:t>
            </a:r>
            <a:r>
              <a:rPr lang="hu-HU" sz="1600" b="1" dirty="0" smtClean="0">
                <a:solidFill>
                  <a:schemeClr val="bg1"/>
                </a:solidFill>
              </a:rPr>
              <a:t>3325 </a:t>
            </a:r>
            <a:r>
              <a:rPr lang="hu-HU" b="1" dirty="0" smtClean="0">
                <a:solidFill>
                  <a:schemeClr val="bg1"/>
                </a:solidFill>
              </a:rPr>
              <a:t>3242</a:t>
            </a:r>
            <a:endParaRPr lang="hu-H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0377895"/>
              </p:ext>
            </p:extLst>
          </p:nvPr>
        </p:nvGraphicFramePr>
        <p:xfrm>
          <a:off x="4838700" y="1452563"/>
          <a:ext cx="3886200" cy="360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4" name="Worksheet" r:id="rId4" imgW="4267290" imgH="3962520" progId="Excel.Sheet.8">
                  <p:embed/>
                </p:oleObj>
              </mc:Choice>
              <mc:Fallback>
                <p:oleObj name="Worksheet" r:id="rId4" imgW="4267290" imgH="3962520" progId="Excel.Sheet.8">
                  <p:embed/>
                  <p:pic>
                    <p:nvPicPr>
                      <p:cNvPr id="0" name="Picture 23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1452563"/>
                        <a:ext cx="3886200" cy="3608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541615"/>
              </p:ext>
            </p:extLst>
          </p:nvPr>
        </p:nvGraphicFramePr>
        <p:xfrm>
          <a:off x="457200" y="1371600"/>
          <a:ext cx="4297363" cy="372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5" name="Worksheet" r:id="rId6" imgW="4267290" imgH="3686310" progId="Excel.Sheet.8">
                  <p:embed/>
                </p:oleObj>
              </mc:Choice>
              <mc:Fallback>
                <p:oleObj name="Worksheet" r:id="rId6" imgW="4267290" imgH="3686310" progId="Excel.Sheet.8">
                  <p:embed/>
                  <p:pic>
                    <p:nvPicPr>
                      <p:cNvPr id="0" name="Picture 2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4297363" cy="3724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963" y="2836432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 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187450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136570"/>
              </p:ext>
            </p:extLst>
          </p:nvPr>
        </p:nvGraphicFramePr>
        <p:xfrm>
          <a:off x="317500" y="1333500"/>
          <a:ext cx="4275138" cy="252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4" name="Worksheet" r:id="rId4" imgW="4286199" imgH="2533680" progId="Excel.Sheet.8">
                  <p:embed/>
                </p:oleObj>
              </mc:Choice>
              <mc:Fallback>
                <p:oleObj name="Worksheet" r:id="rId4" imgW="4286199" imgH="2533680" progId="Excel.Sheet.8">
                  <p:embed/>
                  <p:pic>
                    <p:nvPicPr>
                      <p:cNvPr id="0" name="Picture 4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1333500"/>
                        <a:ext cx="4275138" cy="252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18531045"/>
              </p:ext>
            </p:extLst>
          </p:nvPr>
        </p:nvGraphicFramePr>
        <p:xfrm>
          <a:off x="4711700" y="1543050"/>
          <a:ext cx="41529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5" name="Worksheet" r:id="rId6" imgW="4276745" imgH="2171610" progId="Excel.Sheet.8">
                  <p:embed/>
                </p:oleObj>
              </mc:Choice>
              <mc:Fallback>
                <p:oleObj name="Worksheet" r:id="rId6" imgW="4276745" imgH="2171610" progId="Excel.Sheet.8">
                  <p:embed/>
                  <p:pic>
                    <p:nvPicPr>
                      <p:cNvPr id="0" name="Picture 4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1543050"/>
                        <a:ext cx="4152900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67966692"/>
              </p:ext>
            </p:extLst>
          </p:nvPr>
        </p:nvGraphicFramePr>
        <p:xfrm>
          <a:off x="4737100" y="3327400"/>
          <a:ext cx="4013200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6" name="Worksheet" r:id="rId8" imgW="4257565" imgH="2438370" progId="Excel.Sheet.8">
                  <p:embed/>
                </p:oleObj>
              </mc:Choice>
              <mc:Fallback>
                <p:oleObj name="Worksheet" r:id="rId8" imgW="4257565" imgH="2438370" progId="Excel.Sheet.8">
                  <p:embed/>
                  <p:pic>
                    <p:nvPicPr>
                      <p:cNvPr id="0" name="Picture 46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27400"/>
                        <a:ext cx="4013200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434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32805"/>
              </p:ext>
            </p:extLst>
          </p:nvPr>
        </p:nvGraphicFramePr>
        <p:xfrm>
          <a:off x="114300" y="3225800"/>
          <a:ext cx="4745732" cy="23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7" name="Worksheet" r:id="rId10" imgW="4267290" imgH="2190780" progId="Excel.Sheet.8">
                  <p:embed/>
                </p:oleObj>
              </mc:Choice>
              <mc:Fallback>
                <p:oleObj name="Worksheet" r:id="rId10" imgW="4267290" imgH="2190780" progId="Excel.Sheet.8">
                  <p:embed/>
                  <p:pic>
                    <p:nvPicPr>
                      <p:cNvPr id="0" name="Picture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3225800"/>
                        <a:ext cx="4745732" cy="2366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Földrajz K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75079"/>
              </p:ext>
            </p:extLst>
          </p:nvPr>
        </p:nvGraphicFramePr>
        <p:xfrm>
          <a:off x="406400" y="1193800"/>
          <a:ext cx="4400550" cy="244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8" name="Worksheet" r:id="rId4" imgW="4295654" imgH="2381130" progId="Excel.Sheet.8">
                  <p:embed/>
                </p:oleObj>
              </mc:Choice>
              <mc:Fallback>
                <p:oleObj name="Worksheet" r:id="rId4" imgW="4295654" imgH="2381130" progId="Excel.Sheet.8">
                  <p:embed/>
                  <p:pic>
                    <p:nvPicPr>
                      <p:cNvPr id="0" name="Picture 4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193800"/>
                        <a:ext cx="4400550" cy="244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1515103"/>
              </p:ext>
            </p:extLst>
          </p:nvPr>
        </p:nvGraphicFramePr>
        <p:xfrm>
          <a:off x="4787900" y="1438275"/>
          <a:ext cx="3860800" cy="197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9" name="Worksheet" r:id="rId6" imgW="4267290" imgH="2181330" progId="Excel.Sheet.8">
                  <p:embed/>
                </p:oleObj>
              </mc:Choice>
              <mc:Fallback>
                <p:oleObj name="Worksheet" r:id="rId6" imgW="4267290" imgH="2181330" progId="Excel.Sheet.8">
                  <p:embed/>
                  <p:pic>
                    <p:nvPicPr>
                      <p:cNvPr id="0" name="Picture 4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1438275"/>
                        <a:ext cx="3860800" cy="197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692323869"/>
              </p:ext>
            </p:extLst>
          </p:nvPr>
        </p:nvGraphicFramePr>
        <p:xfrm>
          <a:off x="5054600" y="3224213"/>
          <a:ext cx="3390900" cy="198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60" name="Worksheet" r:id="rId8" imgW="4295654" imgH="2514510" progId="Excel.Sheet.8">
                  <p:embed/>
                </p:oleObj>
              </mc:Choice>
              <mc:Fallback>
                <p:oleObj name="Worksheet" r:id="rId8" imgW="4295654" imgH="2514510" progId="Excel.Sheet.8">
                  <p:embed/>
                  <p:pic>
                    <p:nvPicPr>
                      <p:cNvPr id="0" name="Picture 46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3224213"/>
                        <a:ext cx="3390900" cy="198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536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051652"/>
              </p:ext>
            </p:extLst>
          </p:nvPr>
        </p:nvGraphicFramePr>
        <p:xfrm>
          <a:off x="254000" y="2921000"/>
          <a:ext cx="4583113" cy="256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61" name="Worksheet" r:id="rId10" imgW="4286199" imgH="2390850" progId="Excel.Sheet.8">
                  <p:embed/>
                </p:oleObj>
              </mc:Choice>
              <mc:Fallback>
                <p:oleObj name="Worksheet" r:id="rId10" imgW="4286199" imgH="2390850" progId="Excel.Sheet.8">
                  <p:embed/>
                  <p:pic>
                    <p:nvPicPr>
                      <p:cNvPr id="0" name="Picture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2921000"/>
                        <a:ext cx="4583113" cy="2560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21155" y="1886082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K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26876" y="372089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Gyakorlati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258888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3880676"/>
              </p:ext>
            </p:extLst>
          </p:nvPr>
        </p:nvGraphicFramePr>
        <p:xfrm>
          <a:off x="342900" y="1308100"/>
          <a:ext cx="4557713" cy="253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2" name="Worksheet" r:id="rId4" imgW="4295654" imgH="2390850" progId="Excel.Sheet.8">
                  <p:embed/>
                </p:oleObj>
              </mc:Choice>
              <mc:Fallback>
                <p:oleObj name="Worksheet" r:id="rId4" imgW="4295654" imgH="2390850" progId="Excel.Sheet.8">
                  <p:embed/>
                  <p:pic>
                    <p:nvPicPr>
                      <p:cNvPr id="0" name="Picture 4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1308100"/>
                        <a:ext cx="4557713" cy="2530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1573359"/>
              </p:ext>
            </p:extLst>
          </p:nvPr>
        </p:nvGraphicFramePr>
        <p:xfrm>
          <a:off x="4673600" y="1590675"/>
          <a:ext cx="4114800" cy="212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3" name="Worksheet" r:id="rId6" imgW="4295654" imgH="2219400" progId="Excel.Sheet.8">
                  <p:embed/>
                </p:oleObj>
              </mc:Choice>
              <mc:Fallback>
                <p:oleObj name="Worksheet" r:id="rId6" imgW="4295654" imgH="2219400" progId="Excel.Sheet.8">
                  <p:embed/>
                  <p:pic>
                    <p:nvPicPr>
                      <p:cNvPr id="0" name="Picture 4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1590675"/>
                        <a:ext cx="4114800" cy="212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51580391"/>
              </p:ext>
            </p:extLst>
          </p:nvPr>
        </p:nvGraphicFramePr>
        <p:xfrm>
          <a:off x="5029200" y="3452813"/>
          <a:ext cx="3492500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4" name="Worksheet" r:id="rId8" imgW="4295654" imgH="2628990" progId="Excel.Sheet.8">
                  <p:embed/>
                </p:oleObj>
              </mc:Choice>
              <mc:Fallback>
                <p:oleObj name="Worksheet" r:id="rId8" imgW="4295654" imgH="2628990" progId="Excel.Sheet.8">
                  <p:embed/>
                  <p:pic>
                    <p:nvPicPr>
                      <p:cNvPr id="0" name="Picture 46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452813"/>
                        <a:ext cx="3492500" cy="213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638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0547106"/>
              </p:ext>
            </p:extLst>
          </p:nvPr>
        </p:nvGraphicFramePr>
        <p:xfrm>
          <a:off x="368300" y="3251200"/>
          <a:ext cx="4476750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5" name="Worksheet" r:id="rId10" imgW="4257565" imgH="2286090" progId="Excel.Sheet.8">
                  <p:embed/>
                </p:oleObj>
              </mc:Choice>
              <mc:Fallback>
                <p:oleObj name="Worksheet" r:id="rId10" imgW="4257565" imgH="2286090" progId="Excel.Sheet.8">
                  <p:embed/>
                  <p:pic>
                    <p:nvPicPr>
                      <p:cNvPr id="0" name="Picture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3251200"/>
                        <a:ext cx="4476750" cy="2393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1203" y="2216187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 K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38094" y="4139677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 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258888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6921176"/>
              </p:ext>
            </p:extLst>
          </p:nvPr>
        </p:nvGraphicFramePr>
        <p:xfrm>
          <a:off x="393700" y="1181100"/>
          <a:ext cx="4264025" cy="246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02" name="Worksheet" r:id="rId4" imgW="4267290" imgH="2466990" progId="Excel.Sheet.8">
                  <p:embed/>
                </p:oleObj>
              </mc:Choice>
              <mc:Fallback>
                <p:oleObj name="Worksheet" r:id="rId4" imgW="4267290" imgH="2466990" progId="Excel.Sheet.8">
                  <p:embed/>
                  <p:pic>
                    <p:nvPicPr>
                      <p:cNvPr id="0" name="Picture 4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1181100"/>
                        <a:ext cx="4264025" cy="2462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96512906"/>
              </p:ext>
            </p:extLst>
          </p:nvPr>
        </p:nvGraphicFramePr>
        <p:xfrm>
          <a:off x="4851400" y="1397000"/>
          <a:ext cx="3848100" cy="196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03" name="Worksheet" r:id="rId6" imgW="4267290" imgH="2181330" progId="Excel.Sheet.8">
                  <p:embed/>
                </p:oleObj>
              </mc:Choice>
              <mc:Fallback>
                <p:oleObj name="Worksheet" r:id="rId6" imgW="4267290" imgH="2181330" progId="Excel.Sheet.8">
                  <p:embed/>
                  <p:pic>
                    <p:nvPicPr>
                      <p:cNvPr id="0" name="Picture 45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1397000"/>
                        <a:ext cx="3848100" cy="196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959853611"/>
              </p:ext>
            </p:extLst>
          </p:nvPr>
        </p:nvGraphicFramePr>
        <p:xfrm>
          <a:off x="5105400" y="3378200"/>
          <a:ext cx="3390900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04" name="Worksheet" r:id="rId8" imgW="4257565" imgH="2486160" progId="Excel.Sheet.8">
                  <p:embed/>
                </p:oleObj>
              </mc:Choice>
              <mc:Fallback>
                <p:oleObj name="Worksheet" r:id="rId8" imgW="4257565" imgH="2486160" progId="Excel.Sheet.8">
                  <p:embed/>
                  <p:pic>
                    <p:nvPicPr>
                      <p:cNvPr id="0" name="Picture 46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378200"/>
                        <a:ext cx="3390900" cy="1979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74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387417"/>
              </p:ext>
            </p:extLst>
          </p:nvPr>
        </p:nvGraphicFramePr>
        <p:xfrm>
          <a:off x="203200" y="3073400"/>
          <a:ext cx="4573588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05" name="Worksheet" r:id="rId10" imgW="4267290" imgH="2352780" progId="Excel.Sheet.8">
                  <p:embed/>
                </p:oleObj>
              </mc:Choice>
              <mc:Fallback>
                <p:oleObj name="Worksheet" r:id="rId10" imgW="4267290" imgH="2352780" progId="Excel.Sheet.8">
                  <p:embed/>
                  <p:pic>
                    <p:nvPicPr>
                      <p:cNvPr id="0" name="Picture 4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3073400"/>
                        <a:ext cx="4573588" cy="242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11107" y="218604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 K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8094" y="4089437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 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298006"/>
              </p:ext>
            </p:extLst>
          </p:nvPr>
        </p:nvGraphicFramePr>
        <p:xfrm>
          <a:off x="520700" y="1257300"/>
          <a:ext cx="4687888" cy="253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26" name="Worksheet" r:id="rId4" imgW="4286199" imgH="2324160" progId="Excel.Sheet.8">
                  <p:embed/>
                </p:oleObj>
              </mc:Choice>
              <mc:Fallback>
                <p:oleObj name="Worksheet" r:id="rId4" imgW="4286199" imgH="2324160" progId="Excel.Sheet.8">
                  <p:embed/>
                  <p:pic>
                    <p:nvPicPr>
                      <p:cNvPr id="0" name="Picture 4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" y="1257300"/>
                        <a:ext cx="4687888" cy="253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02713674"/>
              </p:ext>
            </p:extLst>
          </p:nvPr>
        </p:nvGraphicFramePr>
        <p:xfrm>
          <a:off x="4597400" y="1503363"/>
          <a:ext cx="4102100" cy="209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27" name="Worksheet" r:id="rId6" imgW="4267290" imgH="2181330" progId="Excel.Sheet.8">
                  <p:embed/>
                </p:oleObj>
              </mc:Choice>
              <mc:Fallback>
                <p:oleObj name="Worksheet" r:id="rId6" imgW="4267290" imgH="2181330" progId="Excel.Sheet.8">
                  <p:embed/>
                  <p:pic>
                    <p:nvPicPr>
                      <p:cNvPr id="0" name="Picture 45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1503363"/>
                        <a:ext cx="4102100" cy="2097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214493986"/>
              </p:ext>
            </p:extLst>
          </p:nvPr>
        </p:nvGraphicFramePr>
        <p:xfrm>
          <a:off x="5316538" y="3492500"/>
          <a:ext cx="2828925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28" name="Worksheet" r:id="rId8" imgW="3648145" imgH="2800440" progId="Excel.Sheet.8">
                  <p:embed/>
                </p:oleObj>
              </mc:Choice>
              <mc:Fallback>
                <p:oleObj name="Worksheet" r:id="rId8" imgW="3648145" imgH="2800440" progId="Excel.Sheet.8">
                  <p:embed/>
                  <p:pic>
                    <p:nvPicPr>
                      <p:cNvPr id="0" name="Picture 46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538" y="3492500"/>
                        <a:ext cx="2828925" cy="217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843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967740"/>
              </p:ext>
            </p:extLst>
          </p:nvPr>
        </p:nvGraphicFramePr>
        <p:xfrm>
          <a:off x="317500" y="3238500"/>
          <a:ext cx="4987925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29" name="Worksheet" r:id="rId10" imgW="4295654" imgH="2324160" progId="Excel.Sheet.8">
                  <p:embed/>
                </p:oleObj>
              </mc:Choice>
              <mc:Fallback>
                <p:oleObj name="Worksheet" r:id="rId10" imgW="4295654" imgH="2324160" progId="Excel.Sheet.8">
                  <p:embed/>
                  <p:pic>
                    <p:nvPicPr>
                      <p:cNvPr id="0" name="Picture 4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3238500"/>
                        <a:ext cx="4987925" cy="2617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2275374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 K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79388" y="42926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 E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081562"/>
              </p:ext>
            </p:extLst>
          </p:nvPr>
        </p:nvGraphicFramePr>
        <p:xfrm>
          <a:off x="-228600" y="647700"/>
          <a:ext cx="426085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68" name="Worksheet" r:id="rId4" imgW="4267290" imgH="2238300" progId="Excel.Sheet.8">
                  <p:embed/>
                </p:oleObj>
              </mc:Choice>
              <mc:Fallback>
                <p:oleObj name="Worksheet" r:id="rId4" imgW="4267290" imgH="2238300" progId="Excel.Sheet.8">
                  <p:embed/>
                  <p:pic>
                    <p:nvPicPr>
                      <p:cNvPr id="0" name="Picture 5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28600" y="647700"/>
                        <a:ext cx="4260850" cy="222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3489375"/>
              </p:ext>
            </p:extLst>
          </p:nvPr>
        </p:nvGraphicFramePr>
        <p:xfrm>
          <a:off x="5295900" y="735013"/>
          <a:ext cx="3670300" cy="213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69" name="Worksheet" r:id="rId6" imgW="4257565" imgH="2476440" progId="Excel.Sheet.8">
                  <p:embed/>
                </p:oleObj>
              </mc:Choice>
              <mc:Fallback>
                <p:oleObj name="Worksheet" r:id="rId6" imgW="4257565" imgH="2476440" progId="Excel.Sheet.8">
                  <p:embed/>
                  <p:pic>
                    <p:nvPicPr>
                      <p:cNvPr id="0" name="Picture 56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735013"/>
                        <a:ext cx="3670300" cy="2135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92309197"/>
              </p:ext>
            </p:extLst>
          </p:nvPr>
        </p:nvGraphicFramePr>
        <p:xfrm>
          <a:off x="165100" y="4000500"/>
          <a:ext cx="36830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" name="Worksheet" r:id="rId8" imgW="4276745" imgH="2447820" progId="Excel.Sheet.8">
                  <p:embed/>
                </p:oleObj>
              </mc:Choice>
              <mc:Fallback>
                <p:oleObj name="Worksheet" r:id="rId8" imgW="4276745" imgH="2447820" progId="Excel.Sheet.8">
                  <p:embed/>
                  <p:pic>
                    <p:nvPicPr>
                      <p:cNvPr id="0" name="Picture 56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" y="4000500"/>
                        <a:ext cx="3683000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763122186"/>
              </p:ext>
            </p:extLst>
          </p:nvPr>
        </p:nvGraphicFramePr>
        <p:xfrm>
          <a:off x="5410200" y="4041775"/>
          <a:ext cx="3632200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1" name="Worksheet" r:id="rId10" imgW="4257565" imgH="2476440" progId="Excel.Sheet.8">
                  <p:embed/>
                </p:oleObj>
              </mc:Choice>
              <mc:Fallback>
                <p:oleObj name="Worksheet" r:id="rId10" imgW="4257565" imgH="2476440" progId="Excel.Sheet.8">
                  <p:embed/>
                  <p:pic>
                    <p:nvPicPr>
                      <p:cNvPr id="0" name="Picture 57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041775"/>
                        <a:ext cx="3632200" cy="211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023395"/>
              </p:ext>
            </p:extLst>
          </p:nvPr>
        </p:nvGraphicFramePr>
        <p:xfrm>
          <a:off x="2476500" y="2209800"/>
          <a:ext cx="4260850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" name="Worksheet" r:id="rId12" imgW="4267290" imgH="2400300" progId="Excel.Sheet.8">
                  <p:embed/>
                </p:oleObj>
              </mc:Choice>
              <mc:Fallback>
                <p:oleObj name="Worksheet" r:id="rId12" imgW="4267290" imgH="2400300" progId="Excel.Sheet.8">
                  <p:embed/>
                  <p:pic>
                    <p:nvPicPr>
                      <p:cNvPr id="0" name="Picture 5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2209800"/>
                        <a:ext cx="4260850" cy="2393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Olvasott szöveg értése</a:t>
            </a:r>
          </a:p>
        </p:txBody>
      </p:sp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Nyelvhelyesség</a:t>
            </a:r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Íráskészség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396485" y="438829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5616" y="4365104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  <p:grpSp>
        <p:nvGrpSpPr>
          <p:cNvPr id="19470" name="Group 14"/>
          <p:cNvGrpSpPr>
            <a:grpSpLocks noChangeAspect="1"/>
          </p:cNvGrpSpPr>
          <p:nvPr/>
        </p:nvGrpSpPr>
        <p:grpSpPr bwMode="auto">
          <a:xfrm>
            <a:off x="-2052638" y="0"/>
            <a:ext cx="3617913" cy="996950"/>
            <a:chOff x="-1276" y="63"/>
            <a:chExt cx="2279" cy="628"/>
          </a:xfrm>
        </p:grpSpPr>
        <p:sp>
          <p:nvSpPr>
            <p:cNvPr id="19471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63"/>
              <a:ext cx="972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9472" name="Rectangle 17"/>
            <p:cNvSpPr>
              <a:spLocks noChangeArrowheads="1"/>
            </p:cNvSpPr>
            <p:nvPr/>
          </p:nvSpPr>
          <p:spPr bwMode="auto">
            <a:xfrm>
              <a:off x="366" y="471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3" name="Rectangle 20"/>
            <p:cNvSpPr>
              <a:spLocks noChangeArrowheads="1"/>
            </p:cNvSpPr>
            <p:nvPr/>
          </p:nvSpPr>
          <p:spPr bwMode="auto">
            <a:xfrm>
              <a:off x="851" y="100"/>
              <a:ext cx="5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2700" b="1">
                  <a:solidFill>
                    <a:srgbClr val="000000"/>
                  </a:solidFill>
                  <a:latin typeface="Garamond" pitchFamily="18" charset="0"/>
                </a:rPr>
                <a:t> </a:t>
              </a:r>
              <a:endParaRPr lang="hu-HU"/>
            </a:p>
          </p:txBody>
        </p:sp>
        <p:sp>
          <p:nvSpPr>
            <p:cNvPr id="19474" name="Rectangle 21"/>
            <p:cNvSpPr>
              <a:spLocks noChangeArrowheads="1"/>
            </p:cNvSpPr>
            <p:nvPr/>
          </p:nvSpPr>
          <p:spPr bwMode="auto">
            <a:xfrm>
              <a:off x="455" y="357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hu-HU"/>
            </a:p>
          </p:txBody>
        </p:sp>
        <p:sp>
          <p:nvSpPr>
            <p:cNvPr id="19475" name="Rectangle 22"/>
            <p:cNvSpPr>
              <a:spLocks noChangeArrowheads="1"/>
            </p:cNvSpPr>
            <p:nvPr/>
          </p:nvSpPr>
          <p:spPr bwMode="auto">
            <a:xfrm>
              <a:off x="844" y="357"/>
              <a:ext cx="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6" name="Rectangle 23"/>
            <p:cNvSpPr>
              <a:spLocks noChangeArrowheads="1"/>
            </p:cNvSpPr>
            <p:nvPr/>
          </p:nvSpPr>
          <p:spPr bwMode="auto">
            <a:xfrm>
              <a:off x="-1276" y="55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7" name="Rectangle 24"/>
            <p:cNvSpPr>
              <a:spLocks noChangeArrowheads="1"/>
            </p:cNvSpPr>
            <p:nvPr/>
          </p:nvSpPr>
          <p:spPr bwMode="auto">
            <a:xfrm>
              <a:off x="979" y="57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5861"/>
              </p:ext>
            </p:extLst>
          </p:nvPr>
        </p:nvGraphicFramePr>
        <p:xfrm>
          <a:off x="63500" y="596900"/>
          <a:ext cx="4260850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2" name="Worksheet" r:id="rId4" imgW="4267290" imgH="2400300" progId="Excel.Sheet.8">
                  <p:embed/>
                </p:oleObj>
              </mc:Choice>
              <mc:Fallback>
                <p:oleObj name="Worksheet" r:id="rId4" imgW="4267290" imgH="2400300" progId="Excel.Sheet.8">
                  <p:embed/>
                  <p:pic>
                    <p:nvPicPr>
                      <p:cNvPr id="0" name="Picture 5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596900"/>
                        <a:ext cx="4260850" cy="2393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00414311"/>
              </p:ext>
            </p:extLst>
          </p:nvPr>
        </p:nvGraphicFramePr>
        <p:xfrm>
          <a:off x="4813300" y="835025"/>
          <a:ext cx="4165600" cy="208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3" name="Worksheet" r:id="rId6" imgW="4276745" imgH="2143260" progId="Excel.Sheet.8">
                  <p:embed/>
                </p:oleObj>
              </mc:Choice>
              <mc:Fallback>
                <p:oleObj name="Worksheet" r:id="rId6" imgW="4276745" imgH="2143260" progId="Excel.Sheet.8">
                  <p:embed/>
                  <p:pic>
                    <p:nvPicPr>
                      <p:cNvPr id="0" name="Picture 56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835025"/>
                        <a:ext cx="4165600" cy="208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445339853"/>
              </p:ext>
            </p:extLst>
          </p:nvPr>
        </p:nvGraphicFramePr>
        <p:xfrm>
          <a:off x="25400" y="4059238"/>
          <a:ext cx="4470400" cy="237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4" name="Worksheet" r:id="rId8" imgW="4257565" imgH="2257470" progId="Excel.Sheet.8">
                  <p:embed/>
                </p:oleObj>
              </mc:Choice>
              <mc:Fallback>
                <p:oleObj name="Worksheet" r:id="rId8" imgW="4257565" imgH="2257470" progId="Excel.Sheet.8">
                  <p:embed/>
                  <p:pic>
                    <p:nvPicPr>
                      <p:cNvPr id="0" name="Picture 56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4059238"/>
                        <a:ext cx="4470400" cy="2370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537173284"/>
              </p:ext>
            </p:extLst>
          </p:nvPr>
        </p:nvGraphicFramePr>
        <p:xfrm>
          <a:off x="5308600" y="4070350"/>
          <a:ext cx="3721100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5" name="Worksheet" r:id="rId10" imgW="4295654" imgH="2581200" progId="Excel.Sheet.8">
                  <p:embed/>
                </p:oleObj>
              </mc:Choice>
              <mc:Fallback>
                <p:oleObj name="Worksheet" r:id="rId10" imgW="4295654" imgH="2581200" progId="Excel.Sheet.8">
                  <p:embed/>
                  <p:pic>
                    <p:nvPicPr>
                      <p:cNvPr id="0" name="Picture 57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4070350"/>
                        <a:ext cx="3721100" cy="223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435147"/>
              </p:ext>
            </p:extLst>
          </p:nvPr>
        </p:nvGraphicFramePr>
        <p:xfrm>
          <a:off x="2438400" y="2235200"/>
          <a:ext cx="4259263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6" name="Worksheet" r:id="rId12" imgW="4267290" imgH="2400300" progId="Excel.Sheet.8">
                  <p:embed/>
                </p:oleObj>
              </mc:Choice>
              <mc:Fallback>
                <p:oleObj name="Worksheet" r:id="rId12" imgW="4267290" imgH="2400300" progId="Excel.Sheet.8">
                  <p:embed/>
                  <p:pic>
                    <p:nvPicPr>
                      <p:cNvPr id="0" name="Picture 5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235200"/>
                        <a:ext cx="4259263" cy="2393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Olvasott szöveg értése</a:t>
            </a: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2013.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2015.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2016.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/>
              <a:t>Íráskészség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940425" y="4482588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83568" y="450912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42988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chemeClr val="bg1"/>
                </a:solidFill>
              </a:rPr>
              <a:t>2016 </a:t>
            </a:r>
            <a:r>
              <a:rPr lang="hu-HU" sz="2000" b="1" dirty="0">
                <a:solidFill>
                  <a:schemeClr val="bg1"/>
                </a:solidFill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chemeClr val="bg1"/>
                </a:solidFill>
              </a:rPr>
              <a:t>136.250  </a:t>
            </a:r>
            <a:r>
              <a:rPr lang="hu-HU" sz="1200" i="1" dirty="0" smtClean="0">
                <a:solidFill>
                  <a:schemeClr val="bg1"/>
                </a:solidFill>
              </a:rPr>
              <a:t>131.696 </a:t>
            </a:r>
            <a:r>
              <a:rPr lang="hu-HU" sz="1400" i="1" dirty="0" smtClean="0">
                <a:solidFill>
                  <a:schemeClr val="bg1"/>
                </a:solidFill>
              </a:rPr>
              <a:t>116.939 </a:t>
            </a:r>
            <a:r>
              <a:rPr lang="hu-HU" sz="1600" dirty="0" smtClean="0">
                <a:solidFill>
                  <a:schemeClr val="bg1"/>
                </a:solidFill>
              </a:rPr>
              <a:t>114.360  </a:t>
            </a:r>
            <a:r>
              <a:rPr lang="hu-HU" b="1" dirty="0" smtClean="0">
                <a:solidFill>
                  <a:schemeClr val="bg1"/>
                </a:solidFill>
              </a:rPr>
              <a:t>110.625 </a:t>
            </a:r>
            <a:r>
              <a:rPr lang="hu-HU" sz="2000" b="1" dirty="0" smtClean="0">
                <a:solidFill>
                  <a:schemeClr val="bg1"/>
                </a:solidFill>
              </a:rPr>
              <a:t>fő</a:t>
            </a:r>
            <a:endParaRPr lang="hu-HU" sz="2000" b="1" i="1" dirty="0">
              <a:solidFill>
                <a:schemeClr val="bg1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chemeClr val="bg1"/>
                </a:solidFill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82.172    </a:t>
            </a:r>
            <a:r>
              <a:rPr lang="hu-HU" sz="1400" dirty="0" smtClean="0">
                <a:solidFill>
                  <a:schemeClr val="bg1"/>
                </a:solidFill>
              </a:rPr>
              <a:t>76.303   </a:t>
            </a:r>
            <a:r>
              <a:rPr lang="hu-HU" sz="1600" dirty="0" smtClean="0">
                <a:solidFill>
                  <a:schemeClr val="bg1"/>
                </a:solidFill>
              </a:rPr>
              <a:t>76.111  </a:t>
            </a:r>
            <a:r>
              <a:rPr lang="hu-HU" dirty="0" smtClean="0">
                <a:solidFill>
                  <a:schemeClr val="bg1"/>
                </a:solidFill>
              </a:rPr>
              <a:t>71.419   </a:t>
            </a:r>
            <a:r>
              <a:rPr lang="hu-HU" sz="2000" b="1" dirty="0" smtClean="0">
                <a:solidFill>
                  <a:schemeClr val="bg1"/>
                </a:solidFill>
              </a:rPr>
              <a:t>69.257 fő</a:t>
            </a:r>
            <a:endParaRPr lang="hu-HU" sz="2000" b="1" i="1" dirty="0">
              <a:solidFill>
                <a:schemeClr val="bg1"/>
              </a:solidFill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chemeClr val="bg1"/>
                </a:solidFill>
              </a:rPr>
              <a:t>Tanúsítványt </a:t>
            </a:r>
            <a:r>
              <a:rPr lang="hu-HU" sz="2000" b="1" dirty="0">
                <a:solidFill>
                  <a:schemeClr val="bg1"/>
                </a:solidFill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chemeClr val="bg1"/>
                </a:solidFill>
              </a:rPr>
              <a:t>16.887  </a:t>
            </a:r>
            <a:r>
              <a:rPr lang="hu-HU" sz="1200" dirty="0" smtClean="0">
                <a:solidFill>
                  <a:schemeClr val="bg1"/>
                </a:solidFill>
              </a:rPr>
              <a:t>15.450   </a:t>
            </a:r>
            <a:r>
              <a:rPr lang="hu-HU" sz="1400" dirty="0" smtClean="0">
                <a:solidFill>
                  <a:schemeClr val="bg1"/>
                </a:solidFill>
              </a:rPr>
              <a:t>17.119  </a:t>
            </a:r>
            <a:r>
              <a:rPr lang="hu-HU" sz="1600" dirty="0" smtClean="0">
                <a:solidFill>
                  <a:schemeClr val="bg1"/>
                </a:solidFill>
              </a:rPr>
              <a:t>17.630  </a:t>
            </a:r>
            <a:r>
              <a:rPr lang="hu-HU" sz="2000" b="1" dirty="0" smtClean="0">
                <a:solidFill>
                  <a:schemeClr val="bg1"/>
                </a:solidFill>
              </a:rPr>
              <a:t>17.752 fő – </a:t>
            </a:r>
            <a:r>
              <a:rPr lang="hu-HU" sz="1000" dirty="0" smtClean="0">
                <a:solidFill>
                  <a:schemeClr val="bg1"/>
                </a:solidFill>
              </a:rPr>
              <a:t>18.801   </a:t>
            </a:r>
            <a:r>
              <a:rPr lang="hu-HU" sz="1200" dirty="0" smtClean="0">
                <a:solidFill>
                  <a:schemeClr val="bg1"/>
                </a:solidFill>
              </a:rPr>
              <a:t>17.140  </a:t>
            </a:r>
            <a:r>
              <a:rPr lang="hu-HU" sz="1400" dirty="0" smtClean="0">
                <a:solidFill>
                  <a:schemeClr val="bg1"/>
                </a:solidFill>
              </a:rPr>
              <a:t>19.029  </a:t>
            </a:r>
            <a:r>
              <a:rPr lang="hu-HU" sz="1600" dirty="0" smtClean="0">
                <a:solidFill>
                  <a:schemeClr val="bg1"/>
                </a:solidFill>
              </a:rPr>
              <a:t>19.983  </a:t>
            </a:r>
            <a:r>
              <a:rPr lang="hu-HU" sz="2000" b="1" dirty="0" smtClean="0">
                <a:solidFill>
                  <a:schemeClr val="bg1"/>
                </a:solidFill>
              </a:rPr>
              <a:t>20.135 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chemeClr val="bg1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67544" y="1916832"/>
            <a:ext cx="8497192" cy="180181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chemeClr val="bg1"/>
                </a:solidFill>
              </a:rPr>
              <a:t>Az összes értékelt tantárgyi vizsga: </a:t>
            </a:r>
          </a:p>
          <a:p>
            <a:pPr marL="342900" indent="-342900" algn="ctr"/>
            <a:r>
              <a:rPr lang="hu-HU" sz="1200" i="1" dirty="0" smtClean="0">
                <a:solidFill>
                  <a:schemeClr val="bg1"/>
                </a:solidFill>
              </a:rPr>
              <a:t>521.032    </a:t>
            </a:r>
            <a:r>
              <a:rPr lang="hu-HU" sz="1400" i="1" dirty="0" smtClean="0">
                <a:solidFill>
                  <a:schemeClr val="bg1"/>
                </a:solidFill>
              </a:rPr>
              <a:t>501.803  </a:t>
            </a:r>
            <a:r>
              <a:rPr lang="hu-HU" sz="1600" i="1" dirty="0" smtClean="0">
                <a:solidFill>
                  <a:schemeClr val="bg1"/>
                </a:solidFill>
              </a:rPr>
              <a:t>481.668   </a:t>
            </a:r>
            <a:r>
              <a:rPr lang="hu-HU" dirty="0" smtClean="0">
                <a:solidFill>
                  <a:schemeClr val="bg1"/>
                </a:solidFill>
              </a:rPr>
              <a:t>459.183   </a:t>
            </a:r>
            <a:r>
              <a:rPr lang="hu-HU" sz="2000" b="1" dirty="0" smtClean="0">
                <a:solidFill>
                  <a:schemeClr val="bg1"/>
                </a:solidFill>
              </a:rPr>
              <a:t>439.365</a:t>
            </a:r>
            <a:endParaRPr lang="hu-HU" sz="2000" b="1" dirty="0">
              <a:solidFill>
                <a:schemeClr val="bg1"/>
              </a:solidFill>
            </a:endParaRPr>
          </a:p>
          <a:p>
            <a:pPr marL="742950" lvl="1" indent="-285750"/>
            <a:r>
              <a:rPr lang="hu-HU" b="1" i="1" dirty="0">
                <a:solidFill>
                  <a:schemeClr val="bg1"/>
                </a:solidFill>
              </a:rPr>
              <a:t>- középszintű tantárgyi </a:t>
            </a:r>
            <a:r>
              <a:rPr lang="hu-HU" b="1" i="1" dirty="0" smtClean="0">
                <a:solidFill>
                  <a:schemeClr val="bg1"/>
                </a:solidFill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</a:rPr>
              <a:t>423.307   </a:t>
            </a:r>
            <a:r>
              <a:rPr lang="hu-HU" sz="1400" i="1" dirty="0" smtClean="0">
                <a:solidFill>
                  <a:schemeClr val="bg1"/>
                </a:solidFill>
              </a:rPr>
              <a:t>402.393  </a:t>
            </a:r>
            <a:r>
              <a:rPr lang="hu-HU" sz="1600" i="1" dirty="0" smtClean="0">
                <a:solidFill>
                  <a:schemeClr val="bg1"/>
                </a:solidFill>
              </a:rPr>
              <a:t>377.736  </a:t>
            </a:r>
            <a:r>
              <a:rPr lang="hu-HU" i="1" dirty="0" smtClean="0">
                <a:solidFill>
                  <a:schemeClr val="bg1"/>
                </a:solidFill>
              </a:rPr>
              <a:t>373.289</a:t>
            </a:r>
            <a:r>
              <a:rPr lang="hu-HU" dirty="0" smtClean="0">
                <a:solidFill>
                  <a:schemeClr val="bg1"/>
                </a:solidFill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</a:rPr>
              <a:t>359.372</a:t>
            </a:r>
            <a:endParaRPr lang="hu-HU" sz="2000" b="1" dirty="0">
              <a:solidFill>
                <a:schemeClr val="bg1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chemeClr val="bg1"/>
                </a:solidFill>
              </a:rPr>
              <a:t>- emelt szintű tantárgyi </a:t>
            </a:r>
            <a:r>
              <a:rPr lang="hu-HU" b="1" i="1" dirty="0" smtClean="0">
                <a:solidFill>
                  <a:schemeClr val="bg1"/>
                </a:solidFill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</a:rPr>
              <a:t>36.867     </a:t>
            </a:r>
            <a:r>
              <a:rPr lang="hu-HU" sz="1400" i="1" dirty="0" smtClean="0">
                <a:solidFill>
                  <a:schemeClr val="bg1"/>
                </a:solidFill>
              </a:rPr>
              <a:t>38.717    </a:t>
            </a:r>
            <a:r>
              <a:rPr lang="hu-HU" sz="1600" i="1" dirty="0" smtClean="0">
                <a:solidFill>
                  <a:schemeClr val="bg1"/>
                </a:solidFill>
              </a:rPr>
              <a:t>41.124   </a:t>
            </a:r>
            <a:r>
              <a:rPr lang="hu-HU" dirty="0" smtClean="0">
                <a:solidFill>
                  <a:schemeClr val="bg1"/>
                </a:solidFill>
              </a:rPr>
              <a:t>42.367   </a:t>
            </a:r>
            <a:r>
              <a:rPr lang="hu-HU" sz="2000" b="1" dirty="0" smtClean="0">
                <a:solidFill>
                  <a:schemeClr val="bg1"/>
                </a:solidFill>
              </a:rPr>
              <a:t>42.936</a:t>
            </a:r>
            <a:endParaRPr lang="hu-HU" sz="2000" b="1" dirty="0">
              <a:solidFill>
                <a:schemeClr val="bg1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chemeClr val="bg1"/>
                </a:solidFill>
              </a:rPr>
              <a:t>- korábbi vizsgaeredmények </a:t>
            </a:r>
            <a:r>
              <a:rPr lang="hu-HU" sz="1600" b="1" i="1" dirty="0" smtClean="0">
                <a:solidFill>
                  <a:schemeClr val="bg1"/>
                </a:solidFill>
              </a:rPr>
              <a:t>beszámítása: </a:t>
            </a:r>
            <a:r>
              <a:rPr lang="hu-HU" sz="1200" i="1" dirty="0" smtClean="0">
                <a:solidFill>
                  <a:schemeClr val="bg1"/>
                </a:solidFill>
              </a:rPr>
              <a:t>60.858  </a:t>
            </a:r>
            <a:r>
              <a:rPr lang="hu-HU" sz="1400" i="1" dirty="0" smtClean="0">
                <a:solidFill>
                  <a:schemeClr val="bg1"/>
                </a:solidFill>
              </a:rPr>
              <a:t>60.693  </a:t>
            </a:r>
            <a:r>
              <a:rPr lang="hu-HU" sz="1600" i="1" dirty="0" smtClean="0">
                <a:solidFill>
                  <a:schemeClr val="bg1"/>
                </a:solidFill>
              </a:rPr>
              <a:t>62.808  </a:t>
            </a:r>
            <a:r>
              <a:rPr lang="hu-HU" dirty="0" smtClean="0">
                <a:solidFill>
                  <a:schemeClr val="bg1"/>
                </a:solidFill>
              </a:rPr>
              <a:t>43.527  </a:t>
            </a:r>
            <a:r>
              <a:rPr lang="hu-HU" sz="2000" b="1" dirty="0" smtClean="0">
                <a:solidFill>
                  <a:schemeClr val="bg1"/>
                </a:solidFill>
              </a:rPr>
              <a:t>37.057</a:t>
            </a:r>
            <a:endParaRPr lang="hu-H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/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695675"/>
              </p:ext>
            </p:extLst>
          </p:nvPr>
        </p:nvGraphicFramePr>
        <p:xfrm>
          <a:off x="539750" y="2708275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8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hu-HU" sz="12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3924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3472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4371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4733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4899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8530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5429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6895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8952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9295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10210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10049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10414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8520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8232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54757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55454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35819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34412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32694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5471592" y="1196752"/>
          <a:ext cx="36724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5508103" y="2060848"/>
          <a:ext cx="3384377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5796137" y="1988840"/>
          <a:ext cx="302433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986223336"/>
              </p:ext>
            </p:extLst>
          </p:nvPr>
        </p:nvGraphicFramePr>
        <p:xfrm>
          <a:off x="5292080" y="1484784"/>
          <a:ext cx="38519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latin typeface="Arial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328154823"/>
              </p:ext>
            </p:extLst>
          </p:nvPr>
        </p:nvGraphicFramePr>
        <p:xfrm>
          <a:off x="4912817" y="1354634"/>
          <a:ext cx="4250605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Diagra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887549"/>
              </p:ext>
            </p:extLst>
          </p:nvPr>
        </p:nvGraphicFramePr>
        <p:xfrm>
          <a:off x="6012555" y="2133378"/>
          <a:ext cx="3131445" cy="295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87624" y="-99392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28796" y="677058"/>
            <a:ext cx="7993062" cy="403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chemeClr val="bg1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31375"/>
              </p:ext>
            </p:extLst>
          </p:nvPr>
        </p:nvGraphicFramePr>
        <p:xfrm>
          <a:off x="4860032" y="1340768"/>
          <a:ext cx="4032448" cy="3995165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 </a:t>
                      </a: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2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angol </a:t>
                      </a:r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91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német </a:t>
                      </a:r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5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informatika</a:t>
                      </a:r>
                      <a:endParaRPr lang="hu-HU" sz="15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174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57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biológia</a:t>
                      </a:r>
                      <a:endParaRPr lang="hu-HU" sz="15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5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történelem</a:t>
                      </a:r>
                      <a:endParaRPr lang="hu-HU" sz="15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81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kémia</a:t>
                      </a:r>
                      <a:endParaRPr lang="hu-HU" sz="15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82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81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magyar nyelv és irodalom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20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</a:t>
                      </a: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matematika</a:t>
                      </a:r>
                      <a:endParaRPr lang="hu-HU" sz="1500" b="0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testnevelés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spanyol nyelv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1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279729"/>
              </p:ext>
            </p:extLst>
          </p:nvPr>
        </p:nvGraphicFramePr>
        <p:xfrm>
          <a:off x="683568" y="1196752"/>
          <a:ext cx="4032448" cy="5152986"/>
        </p:xfrm>
        <a:graphic>
          <a:graphicData uri="http://schemas.openxmlformats.org/drawingml/2006/table">
            <a:tbl>
              <a:tblPr/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30682 </a:t>
                      </a:r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 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57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8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angol nyelv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11634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informatika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6641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3553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történelem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2486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magyar nyelv és irodalom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2391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matematika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1301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földrajz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testnevelés </a:t>
                      </a:r>
                      <a:endParaRPr lang="hu-HU" sz="1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419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biológia </a:t>
                      </a:r>
                      <a:endParaRPr lang="hu-HU" sz="1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409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francia nyelv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olasz nyelv</a:t>
                      </a:r>
                      <a:endParaRPr lang="hu-HU" sz="1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98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rajz és vizuális kultúra</a:t>
                      </a:r>
                      <a:endParaRPr lang="hu-HU" sz="1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88</a:t>
                      </a:r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08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társadalomismeret 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21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vendéglátás-idegenforgalom</a:t>
                      </a:r>
                    </a:p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alapismeretek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egészségügyi alapismeretek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…..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5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258888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>
                <a:solidFill>
                  <a:schemeClr val="tx2"/>
                </a:solidFill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smtClean="0"/>
              <a:t>Járási hivatalok</a:t>
            </a:r>
            <a:endParaRPr lang="hu-HU" b="1" dirty="0"/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/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6264275" cy="576263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adminisztráció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7991475" cy="4824314"/>
          </a:xfrm>
          <a:solidFill>
            <a:srgbClr val="002060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chemeClr val="bg1"/>
                </a:solidFill>
              </a:rPr>
              <a:t>Az Érettségi szoftver fejlesztése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dirty="0" smtClean="0">
                <a:solidFill>
                  <a:schemeClr val="bg1"/>
                </a:solidFill>
              </a:rPr>
              <a:t>A vizsgára bocsátás és az érettségi bizonyítvány megszerzésére </a:t>
            </a:r>
            <a:r>
              <a:rPr lang="hu-HU" sz="1400" dirty="0">
                <a:solidFill>
                  <a:schemeClr val="bg1"/>
                </a:solidFill>
              </a:rPr>
              <a:t>vonatkozó jogszabályi feltételek </a:t>
            </a:r>
            <a:r>
              <a:rPr lang="hu-HU" sz="1400" dirty="0" smtClean="0">
                <a:solidFill>
                  <a:schemeClr val="bg1"/>
                </a:solidFill>
              </a:rPr>
              <a:t>változásai miatt </a:t>
            </a:r>
            <a:r>
              <a:rPr lang="hu-HU" sz="1400" dirty="0">
                <a:solidFill>
                  <a:schemeClr val="bg1"/>
                </a:solidFill>
              </a:rPr>
              <a:t>az érettségi szoftver jelentős mértékű átalakítására volt szükség</a:t>
            </a:r>
            <a:r>
              <a:rPr lang="hu-HU" sz="1400" dirty="0" smtClean="0">
                <a:solidFill>
                  <a:srgbClr val="FF0000"/>
                </a:solidFill>
              </a:rPr>
              <a:t>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chemeClr val="bg1"/>
                </a:solidFill>
              </a:rPr>
              <a:t>Néhány tipikus hiba az adminisztráció során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chemeClr val="bg1"/>
                </a:solidFill>
              </a:rPr>
              <a:t>Korábbi vizsgaeredmények rögzítésének elmaradása, vagy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chemeClr val="bg1"/>
                </a:solidFill>
              </a:rPr>
              <a:t>A nyelvvizsga egyenértékűség záradékok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chemeClr val="bg1"/>
                </a:solidFill>
              </a:rPr>
              <a:t>SNI mentességgel megszerzett eredmények nem megfelelő adminisztrációja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chemeClr val="bg1"/>
                </a:solidFill>
              </a:rPr>
              <a:t>Az iskolai módosítási kérelmek száma :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2012-ben: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vizsgajelentkezések módosítása: 1881 kérelem, 2778 vizsgázóra vonatkozóan (622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     alapadatok módosítása:  1828 kérelem</a:t>
            </a:r>
            <a:endParaRPr lang="hu-HU" sz="1600" b="1" dirty="0" smtClean="0">
              <a:solidFill>
                <a:schemeClr val="bg1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2013-ban: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vizsgajelentkezések módosítása: 2318 kérelem, 3228 vizsgázóra vonatkozóan (656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    alapadatok módosítása: 1478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2014-ben: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vizsgajelentkezések módosítása: 1713 kérelem, 2194 vizsgázóra vonatkozóan (609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    alapadatok módosítása: 989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2015-ben: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vizsgajelentkezések módosítása: 1643 kérelem, 2257 vizsgázóra vonatkozóan (637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chemeClr val="bg1"/>
                </a:solidFill>
              </a:rPr>
              <a:t>    alapadatok módosítása: 1106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chemeClr val="bg1"/>
                </a:solidFill>
              </a:rPr>
              <a:t>2016-ban: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b="1" dirty="0" smtClean="0">
                <a:solidFill>
                  <a:schemeClr val="bg1"/>
                </a:solidFill>
              </a:rPr>
              <a:t>vizsgajelentkezések módosítása: 1814 kérelem, 1906 vizsgázóra vonatkozóan (685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chemeClr val="bg1"/>
                </a:solidFill>
              </a:rPr>
              <a:t>    alapadatok módosítása: 2080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chemeClr val="bg1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None/>
              <a:defRPr/>
            </a:pPr>
            <a:endParaRPr lang="hu-HU" sz="1400" b="1" dirty="0" smtClean="0">
              <a:solidFill>
                <a:schemeClr val="bg1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188913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/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58775" y="620713"/>
            <a:ext cx="8785225" cy="5909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/>
              <a:t>Az emelt szintű írásbeli dolgozatok javításával kapcsolatban tett tanulói észrevételek száma néhány vizsgatárgy esetében </a:t>
            </a:r>
            <a:r>
              <a:rPr lang="hu-HU" sz="1600" b="1" dirty="0" smtClean="0"/>
              <a:t>(</a:t>
            </a:r>
            <a:r>
              <a:rPr lang="hu-HU" sz="1200" dirty="0" smtClean="0">
                <a:latin typeface="Arial" pitchFamily="34" charset="0"/>
                <a:cs typeface="Arial" pitchFamily="34" charset="0"/>
              </a:rPr>
              <a:t>2012</a:t>
            </a:r>
            <a:r>
              <a:rPr lang="hu-HU" sz="1200" dirty="0" smtClean="0"/>
              <a:t>. – </a:t>
            </a:r>
            <a:r>
              <a:rPr lang="hu-HU" sz="1200" b="1" dirty="0" smtClean="0"/>
              <a:t> </a:t>
            </a:r>
            <a:r>
              <a:rPr lang="hu-HU" sz="1400" b="1" dirty="0" smtClean="0"/>
              <a:t>2013. </a:t>
            </a:r>
            <a:r>
              <a:rPr lang="hu-HU" sz="1400" b="1" dirty="0"/>
              <a:t>– </a:t>
            </a:r>
            <a:r>
              <a:rPr lang="hu-HU" sz="1600" b="1" dirty="0" smtClean="0"/>
              <a:t>2014. </a:t>
            </a:r>
            <a:r>
              <a:rPr lang="hu-HU" sz="1600" b="1" dirty="0"/>
              <a:t>– </a:t>
            </a:r>
            <a:r>
              <a:rPr lang="hu-HU" b="1" dirty="0" smtClean="0"/>
              <a:t>2015. </a:t>
            </a:r>
            <a:r>
              <a:rPr lang="hu-HU" b="1" dirty="0" smtClean="0">
                <a:solidFill>
                  <a:srgbClr val="002060"/>
                </a:solidFill>
              </a:rPr>
              <a:t>– </a:t>
            </a:r>
            <a:r>
              <a:rPr lang="hu-HU" sz="2000" b="1" dirty="0" smtClean="0">
                <a:solidFill>
                  <a:srgbClr val="0070C0"/>
                </a:solidFill>
              </a:rPr>
              <a:t>2016.</a:t>
            </a:r>
            <a:r>
              <a:rPr lang="hu-HU" sz="1600" b="1" dirty="0" smtClean="0"/>
              <a:t>)</a:t>
            </a:r>
            <a:endParaRPr lang="hu-HU" sz="1600" b="1" dirty="0"/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299582"/>
              </p:ext>
            </p:extLst>
          </p:nvPr>
        </p:nvGraphicFramePr>
        <p:xfrm>
          <a:off x="408944" y="1412777"/>
          <a:ext cx="8375844" cy="4747306"/>
        </p:xfrm>
        <a:graphic>
          <a:graphicData uri="http://schemas.openxmlformats.org/drawingml/2006/table">
            <a:tbl>
              <a:tblPr/>
              <a:tblGrid>
                <a:gridCol w="192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6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0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68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24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16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743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0810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3664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Vizsgatárgy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%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Történelem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991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639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771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812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585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6909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5769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6348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6384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6341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14,34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11,08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12,15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12,72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9,23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Angol nyelv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422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274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465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473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370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7802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8596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9825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9768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10178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5,41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3,19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4,73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4,84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3,64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6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Biológia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549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471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676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602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604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4995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5138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5425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5559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5429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10,99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9,17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12,46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10,83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11,13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Matematika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397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491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388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483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3713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4157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3889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3685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3766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10,69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11,81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9,98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9,44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12,83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93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112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82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2603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2424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2529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2450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2312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3,57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4,70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4,43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4,98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3,55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Magyar nyelv és irodalom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156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196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154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181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229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1540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1802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1854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1904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1864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10,13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10,88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8,31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9,51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12,29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125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164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1755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1582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1806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1920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2048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7,12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6,51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4,43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6,98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8,01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Kémia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156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438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357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367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1667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3336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3454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3717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3694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9,36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13,</a:t>
                      </a:r>
                      <a:r>
                        <a:rPr lang="hu-HU" sz="9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10,08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9,6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9,94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Fizika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98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98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1098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1394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1420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1356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1246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8,93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11,41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7,68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7,45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7,87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Összesen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3292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3134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3103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3413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3239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35917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37823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40233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40472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40862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9,17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8,29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8,40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8,43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0070C0"/>
                          </a:solidFill>
                          <a:latin typeface="Arial"/>
                        </a:rPr>
                        <a:t>7,93</a:t>
                      </a:r>
                      <a:endParaRPr lang="hu-HU" sz="1500" b="1" i="0" u="none" strike="noStrike" dirty="0">
                        <a:solidFill>
                          <a:srgbClr val="0070C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ma1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Téma1</Template>
  <TotalTime>0</TotalTime>
  <Words>2112</Words>
  <Application>Microsoft Office PowerPoint</Application>
  <PresentationFormat>Diavetítés a képernyőre (4:3 oldalarány)</PresentationFormat>
  <Paragraphs>997</Paragraphs>
  <Slides>37</Slides>
  <Notes>37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3</vt:i4>
      </vt:variant>
      <vt:variant>
        <vt:lpstr>Diacímek</vt:lpstr>
      </vt:variant>
      <vt:variant>
        <vt:i4>37</vt:i4>
      </vt:variant>
    </vt:vector>
  </HeadingPairs>
  <TitlesOfParts>
    <vt:vector size="47" baseType="lpstr">
      <vt:lpstr>Arial</vt:lpstr>
      <vt:lpstr>Arial Black</vt:lpstr>
      <vt:lpstr>Calibri</vt:lpstr>
      <vt:lpstr>Garamond</vt:lpstr>
      <vt:lpstr>Times New Roman</vt:lpstr>
      <vt:lpstr>Times New Roman CE</vt:lpstr>
      <vt:lpstr>Téma1</vt:lpstr>
      <vt:lpstr>Worksheet</vt:lpstr>
      <vt:lpstr>Munkalap</vt:lpstr>
      <vt:lpstr>Diagram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Érettségi adminisztráció</vt:lpstr>
      <vt:lpstr>PowerPoint-bemutató</vt:lpstr>
      <vt:lpstr>PowerPoint-bemutató</vt:lpstr>
      <vt:lpstr>PowerPoint-bemutató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 korábbi vizsgarendszer és a középszintű vizsgák osztályzatainak összehasonlítása  korábbi vizsgarendszer  2012. – 2013. – 2014. – 2015. – 2016.</vt:lpstr>
      <vt:lpstr>Az összes középszintű vizsgaeredmény megoszlása 2012-ben, 2013-ban, 2014-ben, 2015-ben és 2016-ban (mentességek nélkül)</vt:lpstr>
      <vt:lpstr>Az összes emelt szintű vizsgaeredmény megoszlása 2012-ben, 2013-ban, 2014-ben, 2015-ben és 2016-ban (mentességek nélkül)</vt:lpstr>
      <vt:lpstr>A középszintű vizsgaeredmények összehasonlítása  korábbi vizsgarendszer – 2012. – 2013. – 2014. – 2015. – 2016.</vt:lpstr>
      <vt:lpstr>PowerPoint-bemutató</vt:lpstr>
      <vt:lpstr>PowerPoint-bemutató</vt:lpstr>
      <vt:lpstr>Az egyes vizsgázói rétegek átlageredményeinek összehasonlítása %-ban, középszinten  2014. - 2015. – 2016.</vt:lpstr>
      <vt:lpstr>Az egyes vizsgázói rétegek átlageredményeinek összehasonlítása  %-ban, emelt szinten 2014. – 2015. – 2016.</vt:lpstr>
      <vt:lpstr>A gimnáziumi és a szakközépiskolai tanulók középszintű  eredményeinek  összehasonlítása 2014. – 2015. - 2016.</vt:lpstr>
      <vt:lpstr>A gimnáziumi és a szakközépiskolai tanulók középszintű  eredményeinek összehasonlítása 2014. – 2015. – 2016.</vt:lpstr>
      <vt:lpstr>Az emelt szintű eredmények megoszlása  2012. - 2013. – 2014. – 2015. – 2016.</vt:lpstr>
      <vt:lpstr>PowerPoint-bemutató</vt:lpstr>
      <vt:lpstr>A vizsgarészek összehasonlítása vizsgatárgyanként 2012. – 2013. – 2014. – 2015. – 2016.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2010-07-08T13:45:17Z</dcterms:created>
  <dcterms:modified xsi:type="dcterms:W3CDTF">2016-07-13T06:45:00Z</dcterms:modified>
</cp:coreProperties>
</file>