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47"/>
  </p:notesMasterIdLst>
  <p:sldIdLst>
    <p:sldId id="332" r:id="rId6"/>
    <p:sldId id="259" r:id="rId7"/>
    <p:sldId id="260" r:id="rId8"/>
    <p:sldId id="261" r:id="rId9"/>
    <p:sldId id="262" r:id="rId10"/>
    <p:sldId id="263" r:id="rId11"/>
    <p:sldId id="35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360" r:id="rId20"/>
    <p:sldId id="364" r:id="rId21"/>
    <p:sldId id="365" r:id="rId22"/>
    <p:sldId id="363" r:id="rId23"/>
    <p:sldId id="366" r:id="rId24"/>
    <p:sldId id="337" r:id="rId25"/>
    <p:sldId id="339" r:id="rId26"/>
    <p:sldId id="340" r:id="rId27"/>
    <p:sldId id="341" r:id="rId28"/>
    <p:sldId id="342" r:id="rId29"/>
    <p:sldId id="343" r:id="rId30"/>
    <p:sldId id="373" r:id="rId31"/>
    <p:sldId id="370" r:id="rId32"/>
    <p:sldId id="344" r:id="rId33"/>
    <p:sldId id="345" r:id="rId34"/>
    <p:sldId id="346" r:id="rId35"/>
    <p:sldId id="347" r:id="rId36"/>
    <p:sldId id="367" r:id="rId37"/>
    <p:sldId id="368" r:id="rId38"/>
    <p:sldId id="350" r:id="rId39"/>
    <p:sldId id="351" r:id="rId40"/>
    <p:sldId id="352" r:id="rId41"/>
    <p:sldId id="353" r:id="rId42"/>
    <p:sldId id="354" r:id="rId43"/>
    <p:sldId id="355" r:id="rId44"/>
    <p:sldId id="356" r:id="rId45"/>
    <p:sldId id="357" r:id="rId46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Névtelen szakasz" id="{12FDD825-970B-4BCE-B3C4-FEB59C343611}">
          <p14:sldIdLst>
            <p14:sldId id="332"/>
            <p14:sldId id="259"/>
            <p14:sldId id="260"/>
            <p14:sldId id="261"/>
            <p14:sldId id="262"/>
            <p14:sldId id="263"/>
            <p14:sldId id="359"/>
            <p14:sldId id="266"/>
            <p14:sldId id="267"/>
            <p14:sldId id="268"/>
            <p14:sldId id="269"/>
            <p14:sldId id="270"/>
            <p14:sldId id="271"/>
            <p14:sldId id="272"/>
            <p14:sldId id="360"/>
            <p14:sldId id="364"/>
            <p14:sldId id="365"/>
            <p14:sldId id="363"/>
            <p14:sldId id="366"/>
            <p14:sldId id="337"/>
            <p14:sldId id="339"/>
            <p14:sldId id="340"/>
            <p14:sldId id="341"/>
            <p14:sldId id="342"/>
            <p14:sldId id="343"/>
            <p14:sldId id="373"/>
            <p14:sldId id="370"/>
            <p14:sldId id="344"/>
            <p14:sldId id="345"/>
            <p14:sldId id="346"/>
            <p14:sldId id="347"/>
            <p14:sldId id="367"/>
            <p14:sldId id="368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aszil Orsolya" initials="VO" lastIdx="4" clrIdx="0">
    <p:extLst>
      <p:ext uri="{19B8F6BF-5375-455C-9EA6-DF929625EA0E}">
        <p15:presenceInfo xmlns:p15="http://schemas.microsoft.com/office/powerpoint/2012/main" userId="S-1-5-21-1019952561-2078092663-782984527-227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kp-file\kozos\KPF\KPKO\&#201;retts&#233;gi\&#201;retts&#233;gi_2012_m&#225;j_j&#250;n\Prezent&#225;ci&#243;\Prezent&#225;ci&#243;s%20diasor\diagram_1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ile\kozos\KPF\KPKO\&#201;retts&#233;gi\&#201;retts&#233;gi_2014_m&#225;j_j&#250;n\Prezent&#225;ci&#243;\diagram_1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kp-fs\kozos\KPF\KPKO\&#201;retts&#233;gi\&#201;retts&#233;gi_2017_m&#225;j_j&#250;n\Prezent&#225;ci&#243;\diagram_1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-munkalap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49597103589879"/>
          <c:y val="0"/>
          <c:w val="0.80413505253229933"/>
          <c:h val="1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42027247517161193"/>
          <c:y val="0.73309076769248982"/>
          <c:w val="0.27194581865631479"/>
          <c:h val="0.25280917860978408"/>
        </c:manualLayout>
      </c:layout>
      <c:overlay val="0"/>
    </c:legend>
    <c:plotVisOnly val="1"/>
    <c:dispBlanksAs val="zero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38145047208865857"/>
          <c:y val="0.71792604439300356"/>
          <c:w val="0.25121976643203953"/>
          <c:h val="0.26676140922613523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7465667915106119E-2"/>
          <c:y val="3.1267170925335923E-2"/>
          <c:w val="0.69015748660267695"/>
          <c:h val="0.84005732635806607"/>
        </c:manualLayout>
      </c:layout>
      <c:pie3DChart>
        <c:varyColors val="1"/>
        <c:ser>
          <c:idx val="0"/>
          <c:order val="0"/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1-E9EA-4AAA-B70F-895F2660B3C9}"/>
              </c:ext>
            </c:extLst>
          </c:dPt>
          <c:dPt>
            <c:idx val="2"/>
            <c:bubble3D val="0"/>
            <c:spPr>
              <a:solidFill>
                <a:schemeClr val="bg1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9EA-4AAA-B70F-895F2660B3C9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5-E9EA-4AAA-B70F-895F2660B3C9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Munka1!$B$1:$E$1</c:f>
              <c:strCache>
                <c:ptCount val="4"/>
                <c:pt idx="0">
                  <c:v>Kiegészítő</c:v>
                </c:pt>
                <c:pt idx="1">
                  <c:v>Ismétlő </c:v>
                </c:pt>
                <c:pt idx="2">
                  <c:v>Szintemelő</c:v>
                </c:pt>
                <c:pt idx="3">
                  <c:v>Előrehozott</c:v>
                </c:pt>
              </c:strCache>
            </c:strRef>
          </c:cat>
          <c:val>
            <c:numRef>
              <c:f>Munka1!$B$2:$E$2</c:f>
              <c:numCache>
                <c:formatCode>General</c:formatCode>
                <c:ptCount val="4"/>
                <c:pt idx="0">
                  <c:v>4522</c:v>
                </c:pt>
                <c:pt idx="1">
                  <c:v>7552</c:v>
                </c:pt>
                <c:pt idx="2">
                  <c:v>8072</c:v>
                </c:pt>
                <c:pt idx="3">
                  <c:v>36921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EA-4AAA-B70F-895F2660B3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14371977344694864"/>
          <c:y val="0.65433886467830393"/>
          <c:w val="0.37457884275586317"/>
          <c:h val="0.20560056133188748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Osztályzatok megoszlása 2001.-2003.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6342592592592592"/>
          <c:y val="3.68139204158407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bg1">
            <a:lumMod val="65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Munka1!$B$1</c:f>
              <c:strCache>
                <c:ptCount val="1"/>
                <c:pt idx="0">
                  <c:v>Bármilyen cím</c:v>
                </c:pt>
              </c:strCache>
            </c:strRef>
          </c:tx>
          <c:spPr>
            <a:solidFill>
              <a:srgbClr val="00FFFF"/>
            </a:solidFill>
            <a:ln>
              <a:solidFill>
                <a:schemeClr val="tx1"/>
              </a:solidFill>
            </a:ln>
            <a:effectLst/>
            <a:sp3d>
              <a:contourClr>
                <a:schemeClr val="tx1"/>
              </a:contourClr>
            </a:sp3d>
          </c:spPr>
          <c:invertIfNegative val="0"/>
          <c:cat>
            <c:numRef>
              <c:f>Munka1!$A$2:$A$6</c:f>
              <c:numCache>
                <c:formatCode>General</c:formatCode>
                <c:ptCount val="5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cat>
          <c:val>
            <c:numRef>
              <c:f>Munka1!$B$2:$B$6</c:f>
              <c:numCache>
                <c:formatCode>0.00%</c:formatCode>
                <c:ptCount val="5"/>
                <c:pt idx="0">
                  <c:v>8.9999999999999993E-3</c:v>
                </c:pt>
                <c:pt idx="1">
                  <c:v>0.247</c:v>
                </c:pt>
                <c:pt idx="2">
                  <c:v>0.26</c:v>
                </c:pt>
                <c:pt idx="3">
                  <c:v>0.223</c:v>
                </c:pt>
                <c:pt idx="4">
                  <c:v>0.26100000000000001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CD-449E-A06C-B47046BE18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0189576"/>
        <c:axId val="425898280"/>
        <c:axId val="0"/>
      </c:bar3DChart>
      <c:catAx>
        <c:axId val="4301895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425898280"/>
        <c:crosses val="autoZero"/>
        <c:auto val="1"/>
        <c:lblAlgn val="ctr"/>
        <c:lblOffset val="100"/>
        <c:noMultiLvlLbl val="0"/>
      </c:catAx>
      <c:valAx>
        <c:axId val="425898280"/>
        <c:scaling>
          <c:orientation val="minMax"/>
          <c:max val="0.35000000000000003"/>
          <c:min val="0"/>
        </c:scaling>
        <c:delete val="0"/>
        <c:axPos val="l"/>
        <c:majorGridlines>
          <c:spPr>
            <a:ln w="12700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430189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image" Target="../media/image53.emf"/><Relationship Id="rId4" Type="http://schemas.openxmlformats.org/officeDocument/2006/relationships/image" Target="../media/image56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image" Target="../media/image57.emf"/><Relationship Id="rId4" Type="http://schemas.openxmlformats.org/officeDocument/2006/relationships/image" Target="../media/image60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image" Target="../media/image61.emf"/><Relationship Id="rId4" Type="http://schemas.openxmlformats.org/officeDocument/2006/relationships/image" Target="../media/image64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image" Target="../media/image65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image" Target="../media/image68.emf"/><Relationship Id="rId1" Type="http://schemas.openxmlformats.org/officeDocument/2006/relationships/image" Target="../media/image67.emf"/><Relationship Id="rId4" Type="http://schemas.openxmlformats.org/officeDocument/2006/relationships/image" Target="../media/image70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image" Target="../media/image72.emf"/><Relationship Id="rId1" Type="http://schemas.openxmlformats.org/officeDocument/2006/relationships/image" Target="../media/image71.emf"/><Relationship Id="rId4" Type="http://schemas.openxmlformats.org/officeDocument/2006/relationships/image" Target="../media/image74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image" Target="../media/image75.emf"/><Relationship Id="rId4" Type="http://schemas.openxmlformats.org/officeDocument/2006/relationships/image" Target="../media/image78.e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image" Target="../media/image79.emf"/><Relationship Id="rId4" Type="http://schemas.openxmlformats.org/officeDocument/2006/relationships/image" Target="../media/image82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image" Target="../media/image84.emf"/><Relationship Id="rId1" Type="http://schemas.openxmlformats.org/officeDocument/2006/relationships/image" Target="../media/image83.emf"/><Relationship Id="rId4" Type="http://schemas.openxmlformats.org/officeDocument/2006/relationships/image" Target="../media/image86.e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5" Type="http://schemas.openxmlformats.org/officeDocument/2006/relationships/image" Target="../media/image91.emf"/><Relationship Id="rId4" Type="http://schemas.openxmlformats.org/officeDocument/2006/relationships/image" Target="../media/image9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image" Target="../media/image93.emf"/><Relationship Id="rId1" Type="http://schemas.openxmlformats.org/officeDocument/2006/relationships/image" Target="../media/image92.emf"/><Relationship Id="rId5" Type="http://schemas.openxmlformats.org/officeDocument/2006/relationships/image" Target="../media/image96.emf"/><Relationship Id="rId4" Type="http://schemas.openxmlformats.org/officeDocument/2006/relationships/image" Target="../media/image9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emf"/><Relationship Id="rId3" Type="http://schemas.openxmlformats.org/officeDocument/2006/relationships/image" Target="../media/image19.emf"/><Relationship Id="rId7" Type="http://schemas.openxmlformats.org/officeDocument/2006/relationships/image" Target="../media/image23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6" Type="http://schemas.openxmlformats.org/officeDocument/2006/relationships/image" Target="../media/image22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Relationship Id="rId9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Relationship Id="rId9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image" Target="../media/image41.emf"/><Relationship Id="rId6" Type="http://schemas.openxmlformats.org/officeDocument/2006/relationships/image" Target="../media/image46.emf"/><Relationship Id="rId5" Type="http://schemas.openxmlformats.org/officeDocument/2006/relationships/image" Target="../media/image45.emf"/><Relationship Id="rId4" Type="http://schemas.openxmlformats.org/officeDocument/2006/relationships/image" Target="../media/image44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75977-05B4-4E1F-B1B7-66E195399224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C28F7-6C41-44A6-8161-FB2BC991C79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542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198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555C0FE-F734-4EB5-B1AD-63261AD23727}" type="slidenum">
              <a:rPr lang="hu-HU" smtClean="0">
                <a:latin typeface="Arial" charset="0"/>
              </a:rPr>
              <a:pPr>
                <a:defRPr/>
              </a:pPr>
              <a:t>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067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325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E1F36FA-4BBE-4FBD-8097-B998FF6AFF20}" type="slidenum">
              <a:rPr lang="hu-HU" smtClean="0">
                <a:latin typeface="Arial" charset="0"/>
              </a:rPr>
              <a:pPr>
                <a:defRPr/>
              </a:pPr>
              <a:t>12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36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5427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F0836A6-CDB5-441F-A4C1-B8FB9A7D2206}" type="slidenum">
              <a:rPr lang="hu-HU" smtClean="0">
                <a:latin typeface="Arial" charset="0"/>
              </a:rPr>
              <a:pPr>
                <a:defRPr/>
              </a:pPr>
              <a:t>13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254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530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D68FEF5-B2FA-4BAA-9B98-DF6BB2D96393}" type="slidenum">
              <a:rPr lang="hu-HU" smtClean="0">
                <a:latin typeface="Arial" charset="0"/>
              </a:rPr>
              <a:pPr>
                <a:defRPr/>
              </a:pPr>
              <a:t>14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987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6246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01F745-6831-4D83-8ACA-BAF3AB80EF09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hu-HU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7289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6349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9597495-E214-4052-8543-811579411368}" type="slidenum">
              <a:rPr lang="hu-HU" smtClean="0">
                <a:latin typeface="Arial" charset="0"/>
              </a:rPr>
              <a:pPr>
                <a:defRPr/>
              </a:pPr>
              <a:t>27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355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3012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203EF60-E87E-4EFA-B1C8-229389A5BFBE}" type="slidenum">
              <a:rPr lang="hu-HU" smtClean="0">
                <a:latin typeface="Arial" charset="0"/>
              </a:rPr>
              <a:pPr>
                <a:defRPr/>
              </a:pPr>
              <a:t>3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35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403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3E9A43B-DC4A-49AF-90BA-2E0358F170DE}" type="slidenum">
              <a:rPr lang="hu-HU" smtClean="0">
                <a:latin typeface="Arial" charset="0"/>
              </a:rPr>
              <a:pPr>
                <a:defRPr/>
              </a:pPr>
              <a:t>4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879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4506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9F6C764-1C7A-442E-9081-623F952E58E1}" type="slidenum">
              <a:rPr lang="hu-HU" smtClean="0">
                <a:latin typeface="Arial" charset="0"/>
              </a:rPr>
              <a:pPr>
                <a:defRPr/>
              </a:pPr>
              <a:t>5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985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608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8655946-2808-4740-A7BC-5A554316A691}" type="slidenum">
              <a:rPr lang="hu-HU" smtClean="0">
                <a:latin typeface="Arial" charset="0"/>
              </a:rPr>
              <a:pPr>
                <a:defRPr/>
              </a:pPr>
              <a:t>6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915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dirty="0" smtClean="0"/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92BF04-2D42-492B-A702-B0A9B95EE446}" type="slidenum">
              <a:rPr lang="hu-HU" smtClean="0">
                <a:latin typeface="Arial" charset="0"/>
              </a:rPr>
              <a:pPr>
                <a:defRPr/>
              </a:pPr>
              <a:t>8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797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0180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2A288F-4295-46E2-83CA-6346E982D3D6}" type="slidenum">
              <a:rPr lang="hu-HU" smtClean="0">
                <a:latin typeface="Arial" charset="0"/>
              </a:rPr>
              <a:pPr>
                <a:defRPr/>
              </a:pPr>
              <a:t>9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274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1204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6086F81-5563-4737-8C81-91D8A2BC355D}" type="slidenum">
              <a:rPr lang="hu-HU" smtClean="0">
                <a:latin typeface="Arial" charset="0"/>
              </a:rPr>
              <a:pPr>
                <a:defRPr/>
              </a:pPr>
              <a:t>10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31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Diakép hely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Jegyzetek hely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hu-HU" smtClean="0"/>
          </a:p>
        </p:txBody>
      </p:sp>
      <p:sp>
        <p:nvSpPr>
          <p:cNvPr id="52228" name="Dia számának hely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2EE12FC-80D0-466D-B56F-09FD98A9621D}" type="slidenum">
              <a:rPr lang="hu-HU" smtClean="0">
                <a:latin typeface="Arial" charset="0"/>
              </a:rPr>
              <a:pPr>
                <a:defRPr/>
              </a:pPr>
              <a:t>11</a:t>
            </a:fld>
            <a:endParaRPr lang="hu-H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287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413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308403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5383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756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355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0957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>
            <a:lvl1pPr>
              <a:defRPr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+mj-lt"/>
                <a:cs typeface="Arial" panose="020B0604020202020204" pitchFamily="34" charset="0"/>
              </a:defRPr>
            </a:lvl2pPr>
            <a:lvl3pPr>
              <a:defRPr>
                <a:latin typeface="+mj-lt"/>
                <a:cs typeface="Arial" panose="020B0604020202020204" pitchFamily="34" charset="0"/>
              </a:defRPr>
            </a:lvl3pPr>
            <a:lvl4pPr>
              <a:defRPr>
                <a:latin typeface="+mj-lt"/>
                <a:cs typeface="Arial" panose="020B0604020202020204" pitchFamily="34" charset="0"/>
              </a:defRPr>
            </a:lvl4pPr>
            <a:lvl5pPr>
              <a:defRPr>
                <a:latin typeface="+mj-lt"/>
                <a:cs typeface="Arial" panose="020B0604020202020204" pitchFamily="34" charset="0"/>
              </a:defRPr>
            </a:lvl5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571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0646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951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latin typeface="+mj-lt"/>
              </a:defRPr>
            </a:lvl1pPr>
            <a:lvl2pPr>
              <a:defRPr sz="2800">
                <a:latin typeface="+mj-lt"/>
              </a:defRPr>
            </a:lvl2pPr>
            <a:lvl3pPr>
              <a:defRPr sz="24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8684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0670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3874F-D9C3-405D-86E7-84E0B9033CA2}" type="datetimeFigureOut">
              <a:rPr lang="hu-HU" smtClean="0"/>
              <a:t>2019. 07. 22.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76B4C-6F9A-44B5-AA62-36F6BAFB3BAC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954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5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2.emf"/><Relationship Id="rId1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4.emf"/><Relationship Id="rId20" Type="http://schemas.openxmlformats.org/officeDocument/2006/relationships/image" Target="../media/image16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1.emf"/><Relationship Id="rId19" Type="http://schemas.openxmlformats.org/officeDocument/2006/relationships/oleObject" Target="../embeddings/oleObject13.bin"/><Relationship Id="rId4" Type="http://schemas.openxmlformats.org/officeDocument/2006/relationships/image" Target="../media/image8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3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24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21.emf"/><Relationship Id="rId17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.emf"/><Relationship Id="rId20" Type="http://schemas.openxmlformats.org/officeDocument/2006/relationships/image" Target="../media/image25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20.e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17.e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oleObject" Target="../embeddings/oleObject28.bin"/><Relationship Id="rId18" Type="http://schemas.openxmlformats.org/officeDocument/2006/relationships/image" Target="../media/image33.emf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0.emf"/><Relationship Id="rId17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2.emf"/><Relationship Id="rId20" Type="http://schemas.openxmlformats.org/officeDocument/2006/relationships/image" Target="../media/image34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5" Type="http://schemas.openxmlformats.org/officeDocument/2006/relationships/oleObject" Target="../embeddings/oleObject29.bin"/><Relationship Id="rId10" Type="http://schemas.openxmlformats.org/officeDocument/2006/relationships/image" Target="../media/image29.emf"/><Relationship Id="rId19" Type="http://schemas.openxmlformats.org/officeDocument/2006/relationships/oleObject" Target="../embeddings/oleObject31.bin"/><Relationship Id="rId4" Type="http://schemas.openxmlformats.org/officeDocument/2006/relationships/image" Target="../media/image26.e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1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oleObject" Target="../embeddings/oleObject37.bin"/><Relationship Id="rId3" Type="http://schemas.openxmlformats.org/officeDocument/2006/relationships/oleObject" Target="../embeddings/oleObject32.bin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3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6.e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0" Type="http://schemas.openxmlformats.org/officeDocument/2006/relationships/image" Target="../media/image38.emf"/><Relationship Id="rId4" Type="http://schemas.openxmlformats.org/officeDocument/2006/relationships/image" Target="../media/image35.emf"/><Relationship Id="rId9" Type="http://schemas.openxmlformats.org/officeDocument/2006/relationships/oleObject" Target="../embeddings/oleObject35.bin"/><Relationship Id="rId14" Type="http://schemas.openxmlformats.org/officeDocument/2006/relationships/image" Target="../media/image40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13" Type="http://schemas.openxmlformats.org/officeDocument/2006/relationships/oleObject" Target="../embeddings/oleObject43.bin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12" Type="http://schemas.openxmlformats.org/officeDocument/2006/relationships/image" Target="../media/image4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emf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4.emf"/><Relationship Id="rId4" Type="http://schemas.openxmlformats.org/officeDocument/2006/relationships/image" Target="../media/image41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46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emf"/><Relationship Id="rId13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5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8.e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50.emf"/><Relationship Id="rId4" Type="http://schemas.openxmlformats.org/officeDocument/2006/relationships/image" Target="../media/image47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2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e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4.emf"/><Relationship Id="rId5" Type="http://schemas.openxmlformats.org/officeDocument/2006/relationships/oleObject" Target="../embeddings/oleObject51.bin"/><Relationship Id="rId10" Type="http://schemas.openxmlformats.org/officeDocument/2006/relationships/image" Target="../media/image56.emf"/><Relationship Id="rId4" Type="http://schemas.openxmlformats.org/officeDocument/2006/relationships/image" Target="../media/image53.emf"/><Relationship Id="rId9" Type="http://schemas.openxmlformats.org/officeDocument/2006/relationships/oleObject" Target="../embeddings/oleObject53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8.emf"/><Relationship Id="rId5" Type="http://schemas.openxmlformats.org/officeDocument/2006/relationships/oleObject" Target="../embeddings/oleObject55.bin"/><Relationship Id="rId10" Type="http://schemas.openxmlformats.org/officeDocument/2006/relationships/image" Target="../media/image60.emf"/><Relationship Id="rId4" Type="http://schemas.openxmlformats.org/officeDocument/2006/relationships/image" Target="../media/image57.emf"/><Relationship Id="rId9" Type="http://schemas.openxmlformats.org/officeDocument/2006/relationships/oleObject" Target="../embeddings/oleObject57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e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2.emf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64.emf"/><Relationship Id="rId4" Type="http://schemas.openxmlformats.org/officeDocument/2006/relationships/image" Target="../media/image61.emf"/><Relationship Id="rId9" Type="http://schemas.openxmlformats.org/officeDocument/2006/relationships/oleObject" Target="../embeddings/oleObject6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6.e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65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68.emf"/><Relationship Id="rId5" Type="http://schemas.openxmlformats.org/officeDocument/2006/relationships/oleObject" Target="../embeddings/oleObject65.bin"/><Relationship Id="rId10" Type="http://schemas.openxmlformats.org/officeDocument/2006/relationships/image" Target="../media/image70.emf"/><Relationship Id="rId4" Type="http://schemas.openxmlformats.org/officeDocument/2006/relationships/image" Target="../media/image67.emf"/><Relationship Id="rId9" Type="http://schemas.openxmlformats.org/officeDocument/2006/relationships/oleObject" Target="../embeddings/oleObject67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72.emf"/><Relationship Id="rId5" Type="http://schemas.openxmlformats.org/officeDocument/2006/relationships/oleObject" Target="../embeddings/oleObject69.bin"/><Relationship Id="rId10" Type="http://schemas.openxmlformats.org/officeDocument/2006/relationships/image" Target="../media/image74.emf"/><Relationship Id="rId4" Type="http://schemas.openxmlformats.org/officeDocument/2006/relationships/image" Target="../media/image71.emf"/><Relationship Id="rId9" Type="http://schemas.openxmlformats.org/officeDocument/2006/relationships/oleObject" Target="../embeddings/oleObject7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3" Type="http://schemas.openxmlformats.org/officeDocument/2006/relationships/oleObject" Target="../embeddings/oleObject72.bin"/><Relationship Id="rId7" Type="http://schemas.openxmlformats.org/officeDocument/2006/relationships/oleObject" Target="../embeddings/oleObject7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76.emf"/><Relationship Id="rId5" Type="http://schemas.openxmlformats.org/officeDocument/2006/relationships/oleObject" Target="../embeddings/oleObject73.bin"/><Relationship Id="rId10" Type="http://schemas.openxmlformats.org/officeDocument/2006/relationships/image" Target="../media/image78.emf"/><Relationship Id="rId4" Type="http://schemas.openxmlformats.org/officeDocument/2006/relationships/image" Target="../media/image75.emf"/><Relationship Id="rId9" Type="http://schemas.openxmlformats.org/officeDocument/2006/relationships/oleObject" Target="../embeddings/oleObject75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emf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80.emf"/><Relationship Id="rId5" Type="http://schemas.openxmlformats.org/officeDocument/2006/relationships/oleObject" Target="../embeddings/oleObject77.bin"/><Relationship Id="rId10" Type="http://schemas.openxmlformats.org/officeDocument/2006/relationships/image" Target="../media/image82.emf"/><Relationship Id="rId4" Type="http://schemas.openxmlformats.org/officeDocument/2006/relationships/image" Target="../media/image79.emf"/><Relationship Id="rId9" Type="http://schemas.openxmlformats.org/officeDocument/2006/relationships/oleObject" Target="../embeddings/oleObject79.bin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84.emf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86.emf"/><Relationship Id="rId4" Type="http://schemas.openxmlformats.org/officeDocument/2006/relationships/image" Target="../media/image83.emf"/><Relationship Id="rId9" Type="http://schemas.openxmlformats.org/officeDocument/2006/relationships/oleObject" Target="../embeddings/oleObject83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3" Type="http://schemas.openxmlformats.org/officeDocument/2006/relationships/oleObject" Target="../embeddings/oleObject84.bin"/><Relationship Id="rId7" Type="http://schemas.openxmlformats.org/officeDocument/2006/relationships/oleObject" Target="../embeddings/oleObject86.bin"/><Relationship Id="rId12" Type="http://schemas.openxmlformats.org/officeDocument/2006/relationships/image" Target="../media/image9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88.bin"/><Relationship Id="rId5" Type="http://schemas.openxmlformats.org/officeDocument/2006/relationships/oleObject" Target="../embeddings/oleObject85.bin"/><Relationship Id="rId10" Type="http://schemas.openxmlformats.org/officeDocument/2006/relationships/image" Target="../media/image90.emf"/><Relationship Id="rId4" Type="http://schemas.openxmlformats.org/officeDocument/2006/relationships/image" Target="../media/image87.emf"/><Relationship Id="rId9" Type="http://schemas.openxmlformats.org/officeDocument/2006/relationships/oleObject" Target="../embeddings/oleObject87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3" Type="http://schemas.openxmlformats.org/officeDocument/2006/relationships/oleObject" Target="../embeddings/oleObject89.bin"/><Relationship Id="rId7" Type="http://schemas.openxmlformats.org/officeDocument/2006/relationships/oleObject" Target="../embeddings/oleObject91.bin"/><Relationship Id="rId12" Type="http://schemas.openxmlformats.org/officeDocument/2006/relationships/image" Target="../media/image9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93.emf"/><Relationship Id="rId11" Type="http://schemas.openxmlformats.org/officeDocument/2006/relationships/oleObject" Target="../embeddings/oleObject93.bin"/><Relationship Id="rId5" Type="http://schemas.openxmlformats.org/officeDocument/2006/relationships/oleObject" Target="../embeddings/oleObject90.bin"/><Relationship Id="rId10" Type="http://schemas.openxmlformats.org/officeDocument/2006/relationships/image" Target="../media/image95.emf"/><Relationship Id="rId4" Type="http://schemas.openxmlformats.org/officeDocument/2006/relationships/image" Target="../media/image92.emf"/><Relationship Id="rId9" Type="http://schemas.openxmlformats.org/officeDocument/2006/relationships/oleObject" Target="../embeddings/oleObject9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473723" y="330508"/>
            <a:ext cx="8295703" cy="1894900"/>
          </a:xfrm>
        </p:spPr>
        <p:txBody>
          <a:bodyPr>
            <a:normAutofit/>
          </a:bodyPr>
          <a:lstStyle/>
          <a:p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ÉRETTSÉGI </a:t>
            </a:r>
            <a: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MÁJUS-JÚNIUS</a:t>
            </a:r>
            <a:endParaRPr lang="hu-H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178804" y="2996108"/>
            <a:ext cx="7798941" cy="2754696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hu-HU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prezentációban számos helyen kis betűvel vagy külön utalással a     </a:t>
            </a:r>
            <a:r>
              <a:rPr lang="hu-HU" sz="2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2015-2018. </a:t>
            </a:r>
            <a:r>
              <a:rPr lang="hu-HU" sz="20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május-júniusi vizsgaidőszakok adatait is feltüntettük.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hu-HU" sz="20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39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692275" y="620713"/>
            <a:ext cx="568960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vizsgabizottság döntésével kapcsolatos fellebbezések</a:t>
            </a:r>
            <a: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hu-H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2015. –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 –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2017. –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2018. –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150897"/>
              </p:ext>
            </p:extLst>
          </p:nvPr>
        </p:nvGraphicFramePr>
        <p:xfrm>
          <a:off x="755576" y="1844824"/>
          <a:ext cx="7632847" cy="3588423"/>
        </p:xfrm>
        <a:graphic>
          <a:graphicData uri="http://schemas.openxmlformats.org/drawingml/2006/table">
            <a:tbl>
              <a:tblPr/>
              <a:tblGrid>
                <a:gridCol w="3476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01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Összesen: 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75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79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82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45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(a vizsgabizottság döntése helybenhagyva): </a:t>
                      </a:r>
                      <a:endParaRPr lang="hu-HU" sz="1200" b="1" i="0" u="none" strike="noStrike" dirty="0">
                        <a:solidFill>
                          <a:srgbClr val="00206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45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57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Elutasítás/elkésett kérelem: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0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0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6605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Az eljárás megszüntetése 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(kérelem </a:t>
                      </a:r>
                      <a:r>
                        <a:rPr lang="hu-HU" sz="1100" b="1" i="0" u="none" strike="noStrike" dirty="0" err="1">
                          <a:solidFill>
                            <a:srgbClr val="002060"/>
                          </a:solidFill>
                          <a:latin typeface="Arial"/>
                        </a:rPr>
                        <a:t>visszav</a:t>
                      </a:r>
                      <a:r>
                        <a:rPr lang="hu-HU" sz="11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.)</a:t>
                      </a:r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963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megsemmisítése: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534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rgbClr val="002060"/>
                          </a:solidFill>
                          <a:latin typeface="Arial"/>
                        </a:rPr>
                        <a:t>A vizsgabizottság döntésének megváltoztatása: </a:t>
                      </a: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  <a:endParaRPr lang="hu-HU" sz="1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2000" b="1" i="0" u="none" strike="noStrike" smtClean="0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  <a:endParaRPr lang="hu-HU" sz="20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8374" marR="8374" marT="8374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00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3795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5288" y="2126334"/>
            <a:ext cx="8424862" cy="19002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hu-HU" sz="7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eredményekről…</a:t>
            </a:r>
          </a:p>
        </p:txBody>
      </p:sp>
      <p:pic>
        <p:nvPicPr>
          <p:cNvPr id="33796" name="Picture 8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981075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9" descr="j0134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4724400"/>
            <a:ext cx="1441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6207628"/>
      </p:ext>
    </p:extLst>
  </p:cSld>
  <p:clrMapOvr>
    <a:masterClrMapping/>
  </p:clrMapOvr>
  <p:transition advClick="0" advTm="2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6"/>
          <p:cNvSpPr txBox="1">
            <a:spLocks noChangeArrowheads="1"/>
          </p:cNvSpPr>
          <p:nvPr/>
        </p:nvSpPr>
        <p:spPr bwMode="auto">
          <a:xfrm>
            <a:off x="323850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19796" y="52239"/>
            <a:ext cx="8229600" cy="647849"/>
          </a:xfrm>
        </p:spPr>
        <p:txBody>
          <a:bodyPr/>
          <a:lstStyle/>
          <a:p>
            <a:pPr algn="ctr" eaLnBrk="1" hangingPunct="1"/>
            <a:r>
              <a:rPr lang="hu-HU" sz="3000" b="1" dirty="0" smtClean="0">
                <a:latin typeface="Arial" panose="020B0604020202020204" pitchFamily="34" charset="0"/>
              </a:rPr>
              <a:t>Érettségi vizsgaeredmények</a:t>
            </a:r>
          </a:p>
        </p:txBody>
      </p:sp>
      <p:graphicFrame>
        <p:nvGraphicFramePr>
          <p:cNvPr id="3" name="Tartalom helye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84542873"/>
              </p:ext>
            </p:extLst>
          </p:nvPr>
        </p:nvGraphicFramePr>
        <p:xfrm>
          <a:off x="628650" y="836021"/>
          <a:ext cx="7696744" cy="48767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8372">
                  <a:extLst>
                    <a:ext uri="{9D8B030D-6E8A-4147-A177-3AD203B41FA5}">
                      <a16:colId xmlns:a16="http://schemas.microsoft.com/office/drawing/2014/main" val="1524105904"/>
                    </a:ext>
                  </a:extLst>
                </a:gridCol>
                <a:gridCol w="3848372">
                  <a:extLst>
                    <a:ext uri="{9D8B030D-6E8A-4147-A177-3AD203B41FA5}">
                      <a16:colId xmlns:a16="http://schemas.microsoft.com/office/drawing/2014/main" val="90609951"/>
                    </a:ext>
                  </a:extLst>
                </a:gridCol>
              </a:tblGrid>
              <a:tr h="262093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Év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Összesített érettségi átlag </a:t>
                      </a:r>
                      <a:endParaRPr lang="hu-HU" sz="13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49614190"/>
                  </a:ext>
                </a:extLst>
              </a:tr>
              <a:tr h="271453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 osztályzatokból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017127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2003.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3,52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9605167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3,66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873240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3,65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3510739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2007.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3,55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642665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3,55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2003119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2009.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3,65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902335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2010.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1492490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2011.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3,65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9032827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2012.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3,62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414595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2013.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3,59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011531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2014.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3,58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8044284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2015.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3,57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92262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2016.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3,66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72359942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3,66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7831265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2018.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3,67</a:t>
                      </a:r>
                      <a:endParaRPr lang="hu-H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561142"/>
                  </a:ext>
                </a:extLst>
              </a:tr>
              <a:tr h="271453"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2019.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3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3,71</a:t>
                      </a:r>
                      <a:endParaRPr lang="hu-HU" sz="13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" marR="4572" marT="457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15505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878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40486" y="143741"/>
            <a:ext cx="8424863" cy="8651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sz="2600" b="1" dirty="0" smtClean="0">
                <a:latin typeface="Arial" panose="020B0604020202020204" pitchFamily="34" charset="0"/>
              </a:rPr>
              <a:t>Az érettségi osztályzatok vizsgatárgyankénti átlagai (középszint)</a:t>
            </a:r>
          </a:p>
        </p:txBody>
      </p:sp>
      <p:graphicFrame>
        <p:nvGraphicFramePr>
          <p:cNvPr id="126176" name="Group 22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995304237"/>
              </p:ext>
            </p:extLst>
          </p:nvPr>
        </p:nvGraphicFramePr>
        <p:xfrm>
          <a:off x="512457" y="1008929"/>
          <a:ext cx="8280920" cy="4032346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11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2001-2003. </a:t>
                      </a:r>
                      <a:r>
                        <a:rPr kumimoji="0" lang="hu-H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átl</a:t>
                      </a: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3,44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4,37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3,84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3,61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5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3,34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3,76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3,58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4,14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5955" name="Text Box 62"/>
          <p:cNvSpPr txBox="1">
            <a:spLocks noChangeArrowheads="1"/>
          </p:cNvSpPr>
          <p:nvPr/>
        </p:nvSpPr>
        <p:spPr bwMode="auto">
          <a:xfrm>
            <a:off x="800240" y="5207810"/>
            <a:ext cx="7705353" cy="69865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latin typeface="Times New Roman CE" pitchFamily="18" charset="0"/>
              </a:rPr>
              <a:t>A jeles informatika érettségi vizsgájuk alapján </a:t>
            </a:r>
            <a:r>
              <a:rPr lang="hu-HU" sz="1200" b="1" dirty="0" smtClean="0">
                <a:latin typeface="Times New Roman CE" pitchFamily="18" charset="0"/>
              </a:rPr>
              <a:t> 5611 </a:t>
            </a:r>
            <a:r>
              <a:rPr lang="hu-HU" sz="1400" b="1" dirty="0" smtClean="0">
                <a:latin typeface="Times New Roman CE" pitchFamily="18" charset="0"/>
              </a:rPr>
              <a:t>  5438 </a:t>
            </a:r>
            <a:r>
              <a:rPr lang="hu-HU" sz="1600" b="1" dirty="0" smtClean="0">
                <a:latin typeface="Times New Roman CE" pitchFamily="18" charset="0"/>
              </a:rPr>
              <a:t> </a:t>
            </a:r>
            <a:r>
              <a:rPr lang="hu-HU" b="1" dirty="0" smtClean="0">
                <a:latin typeface="Times New Roman CE" pitchFamily="18" charset="0"/>
              </a:rPr>
              <a:t> </a:t>
            </a:r>
            <a:r>
              <a:rPr lang="hu-HU" sz="1600" b="1" dirty="0" smtClean="0">
                <a:latin typeface="Times New Roman CE" pitchFamily="18" charset="0"/>
              </a:rPr>
              <a:t>6612 </a:t>
            </a:r>
            <a:r>
              <a:rPr lang="hu-HU" b="1" dirty="0" smtClean="0">
                <a:latin typeface="Times New Roman CE" pitchFamily="18" charset="0"/>
              </a:rPr>
              <a:t> 7341</a:t>
            </a:r>
            <a:r>
              <a:rPr lang="hu-HU" dirty="0" smtClean="0">
                <a:latin typeface="Times New Roman CE" pitchFamily="18" charset="0"/>
              </a:rPr>
              <a:t> </a:t>
            </a:r>
            <a:r>
              <a:rPr lang="hu-HU" sz="2000" b="1" dirty="0" smtClean="0">
                <a:latin typeface="Times New Roman CE" pitchFamily="18" charset="0"/>
              </a:rPr>
              <a:t>8432</a:t>
            </a:r>
            <a:r>
              <a:rPr lang="hu-HU" b="1" dirty="0" smtClean="0">
                <a:latin typeface="Times New Roman CE" pitchFamily="18" charset="0"/>
              </a:rPr>
              <a:t>-en</a:t>
            </a:r>
            <a:endParaRPr lang="hu-HU" b="1" dirty="0">
              <a:latin typeface="Times New Roman CE" pitchFamily="18" charset="0"/>
            </a:endParaRPr>
          </a:p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hu-HU" b="1" dirty="0">
                <a:latin typeface="Times New Roman CE" pitchFamily="18" charset="0"/>
              </a:rPr>
              <a:t> kiválthatják  az ECDL bizonyítványt.</a:t>
            </a:r>
          </a:p>
        </p:txBody>
      </p:sp>
    </p:spTree>
    <p:extLst>
      <p:ext uri="{BB962C8B-B14F-4D97-AF65-F5344CB8AC3E}">
        <p14:creationId xmlns:p14="http://schemas.microsoft.com/office/powerpoint/2010/main" val="54106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8569325" cy="863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hu-HU" sz="2600" b="1" dirty="0" smtClean="0">
                <a:latin typeface="Arial" panose="020B0604020202020204" pitchFamily="34" charset="0"/>
              </a:rPr>
              <a:t>Vizsgatárgyankénti érettségi átlagok</a:t>
            </a:r>
            <a:br>
              <a:rPr lang="hu-HU" sz="2600" b="1" dirty="0" smtClean="0">
                <a:latin typeface="Arial" panose="020B0604020202020204" pitchFamily="34" charset="0"/>
              </a:rPr>
            </a:br>
            <a:r>
              <a:rPr lang="hu-HU" sz="2600" b="1" dirty="0" smtClean="0">
                <a:latin typeface="Arial" panose="020B0604020202020204" pitchFamily="34" charset="0"/>
              </a:rPr>
              <a:t> %-ban (középszint)</a:t>
            </a:r>
          </a:p>
        </p:txBody>
      </p:sp>
      <p:graphicFrame>
        <p:nvGraphicFramePr>
          <p:cNvPr id="36970" name="Group 10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11850714"/>
              </p:ext>
            </p:extLst>
          </p:nvPr>
        </p:nvGraphicFramePr>
        <p:xfrm>
          <a:off x="250825" y="1435418"/>
          <a:ext cx="8642311" cy="4098896"/>
        </p:xfrm>
        <a:graphic>
          <a:graphicData uri="http://schemas.openxmlformats.org/drawingml/2006/table">
            <a:tbl>
              <a:tblPr/>
              <a:tblGrid>
                <a:gridCol w="14415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17076012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084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Vizsgatárgy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2019.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+mn-cs"/>
                        </a:rPr>
                        <a:t>Átlag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Eltérés (%)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5 év átlagához képest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60,98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58,09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60,76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60,74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62,96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63,44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60,71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2,73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8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59,53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60,33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57,33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59,25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58,40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3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46,36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45,63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49,19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52,13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51,82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48,90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49,03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-0,13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4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Angol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60,42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61,35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63,24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61,93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64,24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68,32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62,24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6,08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74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Német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56,02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58,66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57,03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60,33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57,67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2,66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68,59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67,14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72,09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74,52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71,99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75,22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70,87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4,35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63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61,06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64,95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62,93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73,63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68,70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69,65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66,25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3,40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9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57,85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57,97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60,43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60,44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59,83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60,06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59,30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0,76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18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54,35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62,77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59,36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69,02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hu-HU" sz="1400" b="0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71,32</a:t>
                      </a:r>
                      <a:endParaRPr lang="hu-HU" sz="1400" b="0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+mn-cs"/>
                        </a:rPr>
                        <a:t>72,17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63,36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hu-H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8,81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6968" name="Text Box 3"/>
          <p:cNvSpPr txBox="1">
            <a:spLocks noChangeArrowheads="1"/>
          </p:cNvSpPr>
          <p:nvPr/>
        </p:nvSpPr>
        <p:spPr bwMode="auto">
          <a:xfrm>
            <a:off x="250825" y="333375"/>
            <a:ext cx="1727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44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4220422"/>
              </p:ext>
            </p:extLst>
          </p:nvPr>
        </p:nvGraphicFramePr>
        <p:xfrm>
          <a:off x="1332000" y="1143000"/>
          <a:ext cx="6480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390002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bányászat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53,03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56,36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egészségügyi technika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54,60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élelmiszeripar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46,92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építőipar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55,08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épületgépészet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54,54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erdészet és vadgazdálkodás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60,87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földmérés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46,18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hang-, film- és színháztechnika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83,05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képző- és iparművészet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72,82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1852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199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186223"/>
              </p:ext>
            </p:extLst>
          </p:nvPr>
        </p:nvGraphicFramePr>
        <p:xfrm>
          <a:off x="1332000" y="979400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kertészet és parképítés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42,73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könnyűipar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48,87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környezetvédelem-vízgazdálkodás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45,74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54,84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közlekedésépítő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41,90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42,98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74452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50,68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mezőgazdasági 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nyomdaipar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61,78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pedagógia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61,44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46,64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52,51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27808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szociális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3812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3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6991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(középszint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396008"/>
              </p:ext>
            </p:extLst>
          </p:nvPr>
        </p:nvGraphicFramePr>
        <p:xfrm>
          <a:off x="1332000" y="937853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távközlés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37705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turisztika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59,49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06662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ügyvitel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66,95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94952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3,52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175106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54937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1561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46,63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809349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villamosipar és elektronika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835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49,81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564511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Ágazaton kívüli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8689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artista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egyházzenész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3,25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58,75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gyakorlatos színész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71,94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jazz-zenész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73,58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klasszikus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67,29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népzenész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77,36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szórakoztató zenész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07256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táncos ismeretek</a:t>
                      </a:r>
                      <a:endParaRPr lang="hu-H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64,35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870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87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(emelt 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189296"/>
              </p:ext>
            </p:extLst>
          </p:nvPr>
        </p:nvGraphicFramePr>
        <p:xfrm>
          <a:off x="1332000" y="948134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Ágazati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szakmai vizsgatárgyak</a:t>
                      </a:r>
                      <a:endParaRPr lang="hu-HU" sz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036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482595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élelmiszeripar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építőipar ismeretek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56,02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épületgépészet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48111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erdészet és vadgazdálkodás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68,73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földmérés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63,43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3,90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52,58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71,76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képző- és iparművészet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79,65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kereskedelem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69,51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kertészet és parképítés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környezetvédelem-vízgazdálkodás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57,76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65,02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75,57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5297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7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0" y="-7875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sz="2400" b="1" dirty="0">
                <a:latin typeface="Arial" panose="020B0604020202020204" pitchFamily="34" charset="0"/>
              </a:rPr>
              <a:t>Az érettségi osztályzatok </a:t>
            </a:r>
            <a:r>
              <a:rPr lang="hu-HU" sz="2400" b="1" dirty="0" err="1">
                <a:latin typeface="Arial" panose="020B0604020202020204" pitchFamily="34" charset="0"/>
              </a:rPr>
              <a:t>vizsgatárgyankénti</a:t>
            </a:r>
            <a:r>
              <a:rPr lang="hu-HU" sz="2400" b="1" dirty="0">
                <a:latin typeface="Arial" panose="020B0604020202020204" pitchFamily="34" charset="0"/>
              </a:rPr>
              <a:t> átlagai – szakmai vizsgatárgyak </a:t>
            </a:r>
            <a:r>
              <a:rPr lang="hu-HU" sz="2400" b="1" dirty="0" smtClean="0">
                <a:latin typeface="Arial" panose="020B0604020202020204" pitchFamily="34" charset="0"/>
              </a:rPr>
              <a:t>(emelt szint</a:t>
            </a:r>
            <a:r>
              <a:rPr lang="hu-HU" sz="2400" b="1" dirty="0">
                <a:latin typeface="Arial" panose="020B0604020202020204" pitchFamily="34" charset="0"/>
              </a:rPr>
              <a:t>)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986330"/>
              </p:ext>
            </p:extLst>
          </p:nvPr>
        </p:nvGraphicFramePr>
        <p:xfrm>
          <a:off x="1332000" y="1005840"/>
          <a:ext cx="6480000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00">
                  <a:extLst>
                    <a:ext uri="{9D8B030D-6E8A-4147-A177-3AD203B41FA5}">
                      <a16:colId xmlns:a16="http://schemas.microsoft.com/office/drawing/2014/main" val="3450188157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2127479701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193806023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val="41160290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 neve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Vizsgák</a:t>
                      </a:r>
                      <a:r>
                        <a:rPr lang="hu-HU" sz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száma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Osztályzat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Százalék átlag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514473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közlekedésépítő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5091927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3,86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51,32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423558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mezőgazdasági gépész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80993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85,50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671572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pedagógia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4,55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69,01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84231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79,96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5245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55,33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99621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szépészet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alatt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69,00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26867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szociális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58,11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43749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turisztika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4,60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66,47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2137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ügyvitel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79,72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212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vegyész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4,94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76,71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385849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vendéglátóipar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4,46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64,12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760886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villamosipar és elektronika ismeretek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4,06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57,51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7281598"/>
                  </a:ext>
                </a:extLst>
              </a:tr>
              <a:tr h="25200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Ágazaton kívüli szakmai vizsgatárgyak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245863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táncos ismeretek</a:t>
                      </a:r>
                      <a:endParaRPr lang="hu-HU" sz="1200" dirty="0" smtClean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4,80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63,40</a:t>
                      </a:r>
                      <a:endParaRPr lang="hu-HU" sz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586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651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1277377" y="404813"/>
            <a:ext cx="66246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vizsgaszervezés néhány számadata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50825" y="2067879"/>
            <a:ext cx="3168650" cy="83343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Vizsgatárgyak</a:t>
            </a: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(az idegen nyelvűekkel együtt)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148064" y="1844824"/>
            <a:ext cx="3355975" cy="46166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Középszint: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154</a:t>
            </a:r>
            <a:r>
              <a:rPr lang="hu-HU" sz="2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175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5104457" y="2890838"/>
            <a:ext cx="3355975" cy="40011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Emelt szint: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77 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</a:t>
            </a:r>
            <a:r>
              <a:rPr lang="hu-HU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94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endParaRPr lang="hu-H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61" name="Text Box 10"/>
          <p:cNvSpPr txBox="1">
            <a:spLocks noChangeArrowheads="1"/>
          </p:cNvSpPr>
          <p:nvPr/>
        </p:nvSpPr>
        <p:spPr bwMode="auto">
          <a:xfrm>
            <a:off x="611188" y="4365625"/>
            <a:ext cx="2447925" cy="831850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Vizsgák idegen nyelven</a:t>
            </a:r>
          </a:p>
        </p:txBody>
      </p:sp>
      <p:sp>
        <p:nvSpPr>
          <p:cNvPr id="23562" name="Text Box 11"/>
          <p:cNvSpPr txBox="1">
            <a:spLocks noChangeArrowheads="1"/>
          </p:cNvSpPr>
          <p:nvPr/>
        </p:nvSpPr>
        <p:spPr bwMode="auto">
          <a:xfrm>
            <a:off x="5025826" y="3857477"/>
            <a:ext cx="3600450" cy="193899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Középszinten 18, emelt szinten 10 vizsgatárgyból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jelentkeztek idegen nyelven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endParaRPr lang="hu-H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pl.: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középszinten matematika 10,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történelem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földrajz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testnevelés </a:t>
            </a: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</a:t>
            </a:r>
            <a:b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fizika 4, biológia 4 idegen </a:t>
            </a:r>
            <a:r>
              <a:rPr lang="hu-H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nyelven</a:t>
            </a:r>
          </a:p>
        </p:txBody>
      </p:sp>
    </p:spTree>
    <p:extLst>
      <p:ext uri="{BB962C8B-B14F-4D97-AF65-F5344CB8AC3E}">
        <p14:creationId xmlns:p14="http://schemas.microsoft.com/office/powerpoint/2010/main" val="21200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042988" y="476250"/>
            <a:ext cx="7138987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hu-HU" sz="2000" b="1" dirty="0" smtClean="0">
                <a:latin typeface="Arial" panose="020B0604020202020204" pitchFamily="34" charset="0"/>
              </a:rPr>
              <a:t>A korábbi vizsgarendszer és a középszintű vizsgák osztályzatainak összehasonlítása</a:t>
            </a:r>
            <a:br>
              <a:rPr lang="hu-HU" sz="2000" b="1" dirty="0" smtClean="0">
                <a:latin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</a:rPr>
              <a:t> </a:t>
            </a:r>
            <a:r>
              <a:rPr lang="hu-HU" sz="1800" b="1" dirty="0" smtClean="0">
                <a:solidFill>
                  <a:srgbClr val="00FFFF"/>
                </a:solidFill>
                <a:latin typeface="Arial" panose="020B0604020202020204" pitchFamily="34" charset="0"/>
              </a:rPr>
              <a:t>korábbi vizsgarendszer</a:t>
            </a:r>
            <a:r>
              <a:rPr lang="hu-HU" sz="1800" b="1" dirty="0" smtClean="0">
                <a:latin typeface="Arial" panose="020B0604020202020204" pitchFamily="34" charset="0"/>
              </a:rPr>
              <a:t> 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2015.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2016.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</a:rPr>
              <a:t> 2017. </a:t>
            </a:r>
            <a:r>
              <a:rPr lang="hu-HU" sz="1800" b="1" dirty="0" smtClean="0">
                <a:latin typeface="Arial" panose="020B0604020202020204" pitchFamily="34" charset="0"/>
              </a:rPr>
              <a:t>–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2018. </a:t>
            </a:r>
            <a:r>
              <a:rPr lang="hu-HU" sz="1800" b="1" dirty="0" smtClean="0">
                <a:latin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2019.</a:t>
            </a: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35547879"/>
              </p:ext>
            </p:extLst>
          </p:nvPr>
        </p:nvGraphicFramePr>
        <p:xfrm>
          <a:off x="4480560" y="3859328"/>
          <a:ext cx="4172989" cy="2109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5" name="Munkalap" r:id="rId3" imgW="3819393" imgH="1819417" progId="Excel.Sheet.8">
                  <p:embed/>
                </p:oleObj>
              </mc:Choice>
              <mc:Fallback>
                <p:oleObj name="Munkalap" r:id="rId3" imgW="3819393" imgH="1819417" progId="Excel.Sheet.8">
                  <p:embed/>
                  <p:pic>
                    <p:nvPicPr>
                      <p:cNvPr id="1026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0560" y="3859328"/>
                        <a:ext cx="4172989" cy="210921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595425"/>
              </p:ext>
            </p:extLst>
          </p:nvPr>
        </p:nvGraphicFramePr>
        <p:xfrm>
          <a:off x="4281488" y="1779588"/>
          <a:ext cx="4659312" cy="211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316" name="Munkalap" r:id="rId5" imgW="6362844" imgH="2324171" progId="Excel.Sheet.8">
                  <p:embed/>
                </p:oleObj>
              </mc:Choice>
              <mc:Fallback>
                <p:oleObj name="Munkalap" r:id="rId5" imgW="6362844" imgH="2324171" progId="Excel.Sheet.8">
                  <p:embed/>
                  <p:pic>
                    <p:nvPicPr>
                      <p:cNvPr id="1028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1488" y="1779588"/>
                        <a:ext cx="4659312" cy="21161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09989613"/>
              </p:ext>
            </p:extLst>
          </p:nvPr>
        </p:nvGraphicFramePr>
        <p:xfrm>
          <a:off x="615142" y="2152088"/>
          <a:ext cx="4289368" cy="3158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35631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778895"/>
              </p:ext>
            </p:extLst>
          </p:nvPr>
        </p:nvGraphicFramePr>
        <p:xfrm>
          <a:off x="0" y="120650"/>
          <a:ext cx="8851900" cy="563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25" name="Munkalap" r:id="rId3" imgW="9586003" imgH="6103714" progId="Excel.Sheet.8">
                  <p:embed/>
                </p:oleObj>
              </mc:Choice>
              <mc:Fallback>
                <p:oleObj name="Munkalap" r:id="rId3" imgW="9586003" imgH="6103714" progId="Excel.Sheet.8">
                  <p:embed/>
                  <p:pic>
                    <p:nvPicPr>
                      <p:cNvPr id="205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0650"/>
                        <a:ext cx="8851900" cy="563581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285875" y="361950"/>
            <a:ext cx="7286625" cy="141128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összes középszintű vizsgaeredmény megoszlása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-ban,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 (mentességek nélkül)</a:t>
            </a:r>
          </a:p>
        </p:txBody>
      </p:sp>
    </p:spTree>
    <p:extLst>
      <p:ext uri="{BB962C8B-B14F-4D97-AF65-F5344CB8AC3E}">
        <p14:creationId xmlns:p14="http://schemas.microsoft.com/office/powerpoint/2010/main" val="120054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 txBox="1">
            <a:spLocks noChangeArrowheads="1"/>
          </p:cNvSpPr>
          <p:nvPr/>
        </p:nvSpPr>
        <p:spPr>
          <a:xfrm>
            <a:off x="785813" y="419100"/>
            <a:ext cx="8143875" cy="12239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összes emelt szintű vizsgaeredmény megoszlása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-ban,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-ben,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-ban és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-ben (mentességek nélkül)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9846755"/>
              </p:ext>
            </p:extLst>
          </p:nvPr>
        </p:nvGraphicFramePr>
        <p:xfrm>
          <a:off x="962025" y="1905000"/>
          <a:ext cx="7146925" cy="3738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248" name="Munkalap" r:id="rId3" imgW="8138270" imgH="4259664" progId="Excel.Sheet.8">
                  <p:embed/>
                </p:oleObj>
              </mc:Choice>
              <mc:Fallback>
                <p:oleObj name="Munkalap" r:id="rId3" imgW="8138270" imgH="4259664" progId="Excel.Sheet.8">
                  <p:embed/>
                  <p:pic>
                    <p:nvPicPr>
                      <p:cNvPr id="3074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2025" y="1905000"/>
                        <a:ext cx="7146925" cy="3738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49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1187450" y="333375"/>
            <a:ext cx="6911975" cy="8810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 összehasonlítása </a:t>
            </a:r>
            <a:b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1800" b="1" dirty="0" smtClean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8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8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</a:p>
        </p:txBody>
      </p:sp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527751"/>
              </p:ext>
            </p:extLst>
          </p:nvPr>
        </p:nvGraphicFramePr>
        <p:xfrm>
          <a:off x="2258357" y="891992"/>
          <a:ext cx="3397250" cy="1782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78" name="Munkalap" r:id="rId3" imgW="3648015" imgH="1914610" progId="Excel.Sheet.8">
                  <p:embed/>
                </p:oleObj>
              </mc:Choice>
              <mc:Fallback>
                <p:oleObj name="Munkalap" r:id="rId3" imgW="3648015" imgH="1914610" progId="Excel.Sheet.8">
                  <p:embed/>
                  <p:pic>
                    <p:nvPicPr>
                      <p:cNvPr id="409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8357" y="891992"/>
                        <a:ext cx="3397250" cy="17827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293189"/>
              </p:ext>
            </p:extLst>
          </p:nvPr>
        </p:nvGraphicFramePr>
        <p:xfrm>
          <a:off x="706438" y="1187450"/>
          <a:ext cx="2081212" cy="135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79" name="Diagram" r:id="rId5" imgW="5772030" imgH="3752836" progId="MSGraph.Chart.8">
                  <p:embed followColorScheme="full"/>
                </p:oleObj>
              </mc:Choice>
              <mc:Fallback>
                <p:oleObj name="Diagram" r:id="rId5" imgW="5772030" imgH="3752836" progId="MSGraph.Chart.8">
                  <p:embed followColorScheme="full"/>
                  <p:pic>
                    <p:nvPicPr>
                      <p:cNvPr id="4099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1187450"/>
                        <a:ext cx="2081212" cy="1350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114623"/>
              </p:ext>
            </p:extLst>
          </p:nvPr>
        </p:nvGraphicFramePr>
        <p:xfrm>
          <a:off x="4386259" y="2083410"/>
          <a:ext cx="4573013" cy="215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0" name="Munkalap" r:id="rId7" imgW="5505570" imgH="2600154" progId="Excel.Sheet.8">
                  <p:embed/>
                </p:oleObj>
              </mc:Choice>
              <mc:Fallback>
                <p:oleObj name="Munkalap" r:id="rId7" imgW="5505570" imgH="2600154" progId="Excel.Sheet.8">
                  <p:embed/>
                  <p:pic>
                    <p:nvPicPr>
                      <p:cNvPr id="4100" name="Object 6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6259" y="2083410"/>
                        <a:ext cx="4573013" cy="2159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47529"/>
              </p:ext>
            </p:extLst>
          </p:nvPr>
        </p:nvGraphicFramePr>
        <p:xfrm>
          <a:off x="787400" y="2784475"/>
          <a:ext cx="1960563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1" name="Diagram" r:id="rId9" imgW="5533941" imgH="3495661" progId="MSGraph.Chart.8">
                  <p:embed followColorScheme="full"/>
                </p:oleObj>
              </mc:Choice>
              <mc:Fallback>
                <p:oleObj name="Diagram" r:id="rId9" imgW="5533941" imgH="3495661" progId="MSGraph.Chart.8">
                  <p:embed followColorScheme="full"/>
                  <p:pic>
                    <p:nvPicPr>
                      <p:cNvPr id="4101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7400" y="2784475"/>
                        <a:ext cx="1960563" cy="1236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920142"/>
              </p:ext>
            </p:extLst>
          </p:nvPr>
        </p:nvGraphicFramePr>
        <p:xfrm>
          <a:off x="2525648" y="2518630"/>
          <a:ext cx="2984500" cy="163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2" name="Munkalap" r:id="rId11" imgW="3495807" imgH="2228978" progId="Excel.Sheet.8">
                  <p:embed/>
                </p:oleObj>
              </mc:Choice>
              <mc:Fallback>
                <p:oleObj name="Munkalap" r:id="rId11" imgW="3495807" imgH="2228978" progId="Excel.Sheet.8">
                  <p:embed/>
                  <p:pic>
                    <p:nvPicPr>
                      <p:cNvPr id="410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5648" y="2518630"/>
                        <a:ext cx="2984500" cy="16303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967351"/>
              </p:ext>
            </p:extLst>
          </p:nvPr>
        </p:nvGraphicFramePr>
        <p:xfrm>
          <a:off x="5075828" y="581025"/>
          <a:ext cx="3290888" cy="210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3" name="Munkalap" r:id="rId13" imgW="5505570" imgH="3562450" progId="Excel.Sheet.8">
                  <p:embed/>
                </p:oleObj>
              </mc:Choice>
              <mc:Fallback>
                <p:oleObj name="Munkalap" r:id="rId13" imgW="5505570" imgH="3562450" progId="Excel.Sheet.8">
                  <p:embed/>
                  <p:pic>
                    <p:nvPicPr>
                      <p:cNvPr id="410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5828" y="581025"/>
                        <a:ext cx="3290888" cy="2101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0325347"/>
              </p:ext>
            </p:extLst>
          </p:nvPr>
        </p:nvGraphicFramePr>
        <p:xfrm>
          <a:off x="809625" y="4352925"/>
          <a:ext cx="19240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4" name="Diagram" r:id="rId15" imgW="5429274" imgH="3400468" progId="MSGraph.Chart.8">
                  <p:embed followColorScheme="full"/>
                </p:oleObj>
              </mc:Choice>
              <mc:Fallback>
                <p:oleObj name="Diagram" r:id="rId15" imgW="5429274" imgH="3400468" progId="MSGraph.Chart.8">
                  <p:embed followColorScheme="full"/>
                  <p:pic>
                    <p:nvPicPr>
                      <p:cNvPr id="410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25" y="4352925"/>
                        <a:ext cx="1924050" cy="1203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04161" y="1200548"/>
            <a:ext cx="677108" cy="1422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152136" y="2636836"/>
            <a:ext cx="46166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52136" y="4196556"/>
            <a:ext cx="46166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8174321" y="1404328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70065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70279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68924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8174320" y="284498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66688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66724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65373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8174320" y="4575165"/>
            <a:ext cx="77759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67177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67902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66471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2530744"/>
              </p:ext>
            </p:extLst>
          </p:nvPr>
        </p:nvGraphicFramePr>
        <p:xfrm>
          <a:off x="2668588" y="3986213"/>
          <a:ext cx="2697162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5" name="Munkalap" r:id="rId17" imgW="2428815" imgH="1723840" progId="Excel.Sheet.8">
                  <p:embed/>
                </p:oleObj>
              </mc:Choice>
              <mc:Fallback>
                <p:oleObj name="Munkalap" r:id="rId17" imgW="2428815" imgH="1723840" progId="Excel.Sheet.8">
                  <p:embed/>
                  <p:pic>
                    <p:nvPicPr>
                      <p:cNvPr id="4105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588" y="3986213"/>
                        <a:ext cx="2697162" cy="17240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3974509"/>
              </p:ext>
            </p:extLst>
          </p:nvPr>
        </p:nvGraphicFramePr>
        <p:xfrm>
          <a:off x="4222865" y="3543726"/>
          <a:ext cx="4272742" cy="22905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386" name="Munkalap" r:id="rId19" imgW="4267200" imgH="2181381" progId="Excel.Sheet.8">
                  <p:embed/>
                </p:oleObj>
              </mc:Choice>
              <mc:Fallback>
                <p:oleObj name="Munkalap" r:id="rId19" imgW="4267200" imgH="2181381" progId="Excel.Sheet.8">
                  <p:embed/>
                  <p:pic>
                    <p:nvPicPr>
                      <p:cNvPr id="4106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865" y="3543726"/>
                        <a:ext cx="4272742" cy="22905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0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2114241"/>
              </p:ext>
            </p:extLst>
          </p:nvPr>
        </p:nvGraphicFramePr>
        <p:xfrm>
          <a:off x="2773363" y="4049713"/>
          <a:ext cx="2482850" cy="156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5" name="Munkalap" r:id="rId3" imgW="2428815" imgH="1495453" progId="Excel.Sheet.8">
                  <p:embed/>
                </p:oleObj>
              </mc:Choice>
              <mc:Fallback>
                <p:oleObj name="Munkalap" r:id="rId3" imgW="2428815" imgH="1495453" progId="Excel.Sheet.8">
                  <p:embed/>
                  <p:pic>
                    <p:nvPicPr>
                      <p:cNvPr id="5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3363" y="4049713"/>
                        <a:ext cx="2482850" cy="1565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317625"/>
              </p:ext>
            </p:extLst>
          </p:nvPr>
        </p:nvGraphicFramePr>
        <p:xfrm>
          <a:off x="2846388" y="856543"/>
          <a:ext cx="2338387" cy="1590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6" name="Munkalap" r:id="rId5" imgW="2409645" imgH="1523858" progId="Excel.Sheet.8">
                  <p:embed/>
                </p:oleObj>
              </mc:Choice>
              <mc:Fallback>
                <p:oleObj name="Munkalap" r:id="rId5" imgW="2409645" imgH="1523858" progId="Excel.Sheet.8">
                  <p:embed/>
                  <p:pic>
                    <p:nvPicPr>
                      <p:cNvPr id="512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6388" y="856543"/>
                        <a:ext cx="2338387" cy="159050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232313"/>
              </p:ext>
            </p:extLst>
          </p:nvPr>
        </p:nvGraphicFramePr>
        <p:xfrm>
          <a:off x="508000" y="1096963"/>
          <a:ext cx="1971675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7" name="Diagram" r:id="rId7" imgW="5476815" imgH="3410064" progId="MSGraph.Chart.8">
                  <p:embed followColorScheme="full"/>
                </p:oleObj>
              </mc:Choice>
              <mc:Fallback>
                <p:oleObj name="Diagram" r:id="rId7" imgW="5476815" imgH="3410064" progId="MSGraph.Chart.8">
                  <p:embed followColorScheme="full"/>
                  <p:pic>
                    <p:nvPicPr>
                      <p:cNvPr id="512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096963"/>
                        <a:ext cx="1971675" cy="1230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535262"/>
              </p:ext>
            </p:extLst>
          </p:nvPr>
        </p:nvGraphicFramePr>
        <p:xfrm>
          <a:off x="5340956" y="442086"/>
          <a:ext cx="2738438" cy="21364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8" name="Munkalap" r:id="rId9" imgW="3444179" imgH="2560195" progId="Excel.Sheet.8">
                  <p:embed/>
                </p:oleObj>
              </mc:Choice>
              <mc:Fallback>
                <p:oleObj name="Munkalap" r:id="rId9" imgW="3444179" imgH="2560195" progId="Excel.Sheet.8">
                  <p:embed/>
                  <p:pic>
                    <p:nvPicPr>
                      <p:cNvPr id="5125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0956" y="442086"/>
                        <a:ext cx="2738438" cy="213648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78668"/>
              </p:ext>
            </p:extLst>
          </p:nvPr>
        </p:nvGraphicFramePr>
        <p:xfrm>
          <a:off x="512763" y="2682875"/>
          <a:ext cx="1922462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19" name="Diagram" r:id="rId11" imgW="5429274" imgH="3400468" progId="MSGraph.Chart.8">
                  <p:embed followColorScheme="full"/>
                </p:oleObj>
              </mc:Choice>
              <mc:Fallback>
                <p:oleObj name="Diagram" r:id="rId11" imgW="5429274" imgH="3400468" progId="MSGraph.Chart.8">
                  <p:embed followColorScheme="full"/>
                  <p:pic>
                    <p:nvPicPr>
                      <p:cNvPr id="5126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763" y="2682875"/>
                        <a:ext cx="1922462" cy="1203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7637747"/>
              </p:ext>
            </p:extLst>
          </p:nvPr>
        </p:nvGraphicFramePr>
        <p:xfrm>
          <a:off x="1616075" y="2393950"/>
          <a:ext cx="4675188" cy="158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0" name="Munkalap" r:id="rId13" imgW="4276785" imgH="1352664" progId="Excel.Sheet.8">
                  <p:embed/>
                </p:oleObj>
              </mc:Choice>
              <mc:Fallback>
                <p:oleObj name="Munkalap" r:id="rId13" imgW="4276785" imgH="1352664" progId="Excel.Sheet.8">
                  <p:embed/>
                  <p:pic>
                    <p:nvPicPr>
                      <p:cNvPr id="512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6075" y="2393950"/>
                        <a:ext cx="4675188" cy="15890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4245934"/>
              </p:ext>
            </p:extLst>
          </p:nvPr>
        </p:nvGraphicFramePr>
        <p:xfrm>
          <a:off x="5253018" y="2091539"/>
          <a:ext cx="2914313" cy="1939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1" name="Munkalap" r:id="rId15" imgW="4023507" imgH="2644182" progId="Excel.Sheet.8">
                  <p:embed/>
                </p:oleObj>
              </mc:Choice>
              <mc:Fallback>
                <p:oleObj name="Munkalap" r:id="rId15" imgW="4023507" imgH="2644182" progId="Excel.Sheet.8">
                  <p:embed/>
                  <p:pic>
                    <p:nvPicPr>
                      <p:cNvPr id="5128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3018" y="2091539"/>
                        <a:ext cx="2914313" cy="193903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3335833"/>
              </p:ext>
            </p:extLst>
          </p:nvPr>
        </p:nvGraphicFramePr>
        <p:xfrm>
          <a:off x="585788" y="4338638"/>
          <a:ext cx="19240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2" name="Diagram" r:id="rId17" imgW="5429274" imgH="3400468" progId="MSGraph.Chart.8">
                  <p:embed followColorScheme="full"/>
                </p:oleObj>
              </mc:Choice>
              <mc:Fallback>
                <p:oleObj name="Diagram" r:id="rId17" imgW="5429274" imgH="3400468" progId="MSGraph.Chart.8">
                  <p:embed followColorScheme="full"/>
                  <p:pic>
                    <p:nvPicPr>
                      <p:cNvPr id="512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4338638"/>
                        <a:ext cx="1924050" cy="1203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1206779"/>
              </p:ext>
            </p:extLst>
          </p:nvPr>
        </p:nvGraphicFramePr>
        <p:xfrm>
          <a:off x="4735067" y="3706832"/>
          <a:ext cx="3915133" cy="198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3" name="Munkalap" r:id="rId19" imgW="4114763" imgH="2057400" progId="Excel.Sheet.8">
                  <p:embed/>
                </p:oleObj>
              </mc:Choice>
              <mc:Fallback>
                <p:oleObj name="Munkalap" r:id="rId19" imgW="4114763" imgH="2057400" progId="Excel.Sheet.8">
                  <p:embed/>
                  <p:pic>
                    <p:nvPicPr>
                      <p:cNvPr id="513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5067" y="3706832"/>
                        <a:ext cx="3915133" cy="19859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-2877" y="1268760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  <a:endParaRPr lang="hu-H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-2877" y="2852936"/>
            <a:ext cx="46166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Német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2877" y="4293096"/>
            <a:ext cx="46166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316913" y="126841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50382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51730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51539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276686" y="2701083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15358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15700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14392</a:t>
            </a:r>
            <a:endParaRPr lang="hu-HU" sz="1400" b="1" dirty="0">
              <a:solidFill>
                <a:schemeClr val="bg1">
                  <a:lumMod val="8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8314189" y="4249584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13587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14280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15718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187450" y="333375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1555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6506759"/>
              </p:ext>
            </p:extLst>
          </p:nvPr>
        </p:nvGraphicFramePr>
        <p:xfrm>
          <a:off x="2147888" y="4273550"/>
          <a:ext cx="3597275" cy="161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39" name="Munkalap" r:id="rId3" imgW="3514593" imgH="1685840" progId="Excel.Sheet.8">
                  <p:embed/>
                </p:oleObj>
              </mc:Choice>
              <mc:Fallback>
                <p:oleObj name="Munkalap" r:id="rId3" imgW="3514593" imgH="1685840" progId="Excel.Sheet.8">
                  <p:embed/>
                  <p:pic>
                    <p:nvPicPr>
                      <p:cNvPr id="6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88" y="4273550"/>
                        <a:ext cx="3597275" cy="16160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0904134"/>
              </p:ext>
            </p:extLst>
          </p:nvPr>
        </p:nvGraphicFramePr>
        <p:xfrm>
          <a:off x="2547938" y="928688"/>
          <a:ext cx="2760662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0" name="Munkalap" r:id="rId5" imgW="2419230" imgH="1505050" progId="Excel.Sheet.8">
                  <p:embed/>
                </p:oleObj>
              </mc:Choice>
              <mc:Fallback>
                <p:oleObj name="Munkalap" r:id="rId5" imgW="2419230" imgH="1505050" progId="Excel.Sheet.8">
                  <p:embed/>
                  <p:pic>
                    <p:nvPicPr>
                      <p:cNvPr id="614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7938" y="928688"/>
                        <a:ext cx="2760662" cy="1663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677245"/>
              </p:ext>
            </p:extLst>
          </p:nvPr>
        </p:nvGraphicFramePr>
        <p:xfrm>
          <a:off x="528638" y="1185863"/>
          <a:ext cx="2073275" cy="1339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1" name="Diagram" r:id="rId7" imgW="5753244" imgH="3724431" progId="MSGraph.Chart.8">
                  <p:embed followColorScheme="full"/>
                </p:oleObj>
              </mc:Choice>
              <mc:Fallback>
                <p:oleObj name="Diagram" r:id="rId7" imgW="5753244" imgH="3724431" progId="MSGraph.Chart.8">
                  <p:embed followColorScheme="full"/>
                  <p:pic>
                    <p:nvPicPr>
                      <p:cNvPr id="614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" y="1185863"/>
                        <a:ext cx="2073275" cy="1339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036399"/>
              </p:ext>
            </p:extLst>
          </p:nvPr>
        </p:nvGraphicFramePr>
        <p:xfrm>
          <a:off x="5226050" y="191194"/>
          <a:ext cx="2801938" cy="27975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2" name="Munkalap" r:id="rId9" imgW="2886207" imgH="2905310" progId="Excel.Sheet.8">
                  <p:embed/>
                </p:oleObj>
              </mc:Choice>
              <mc:Fallback>
                <p:oleObj name="Munkalap" r:id="rId9" imgW="2886207" imgH="2905310" progId="Excel.Sheet.8">
                  <p:embed/>
                  <p:pic>
                    <p:nvPicPr>
                      <p:cNvPr id="6149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6050" y="191194"/>
                        <a:ext cx="2801938" cy="279754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8365925"/>
              </p:ext>
            </p:extLst>
          </p:nvPr>
        </p:nvGraphicFramePr>
        <p:xfrm>
          <a:off x="563563" y="2795588"/>
          <a:ext cx="19240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3" name="Diagram" r:id="rId11" imgW="5429274" imgH="3400468" progId="MSGraph.Chart.8">
                  <p:embed followColorScheme="full"/>
                </p:oleObj>
              </mc:Choice>
              <mc:Fallback>
                <p:oleObj name="Diagram" r:id="rId11" imgW="5429274" imgH="3400468" progId="MSGraph.Chart.8">
                  <p:embed followColorScheme="full"/>
                  <p:pic>
                    <p:nvPicPr>
                      <p:cNvPr id="6150" name="Object 7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2795588"/>
                        <a:ext cx="1924050" cy="1203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8146329"/>
              </p:ext>
            </p:extLst>
          </p:nvPr>
        </p:nvGraphicFramePr>
        <p:xfrm>
          <a:off x="2768600" y="2452688"/>
          <a:ext cx="235267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4" name="Munkalap" r:id="rId13" imgW="2276607" imgH="1667031" progId="Excel.Sheet.8">
                  <p:embed/>
                </p:oleObj>
              </mc:Choice>
              <mc:Fallback>
                <p:oleObj name="Munkalap" r:id="rId13" imgW="2276607" imgH="1667031" progId="Excel.Sheet.8">
                  <p:embed/>
                  <p:pic>
                    <p:nvPicPr>
                      <p:cNvPr id="6151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2452688"/>
                        <a:ext cx="2352675" cy="1728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6330965"/>
              </p:ext>
            </p:extLst>
          </p:nvPr>
        </p:nvGraphicFramePr>
        <p:xfrm>
          <a:off x="4967605" y="2295363"/>
          <a:ext cx="3331051" cy="1907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5" name="Munkalap" r:id="rId15" imgW="4091802" imgH="2331626" progId="Excel.Sheet.8">
                  <p:embed/>
                </p:oleObj>
              </mc:Choice>
              <mc:Fallback>
                <p:oleObj name="Munkalap" r:id="rId15" imgW="4091802" imgH="2331626" progId="Excel.Sheet.8">
                  <p:embed/>
                  <p:pic>
                    <p:nvPicPr>
                      <p:cNvPr id="6152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605" y="2295363"/>
                        <a:ext cx="3331051" cy="19075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5820064"/>
              </p:ext>
            </p:extLst>
          </p:nvPr>
        </p:nvGraphicFramePr>
        <p:xfrm>
          <a:off x="585788" y="4554538"/>
          <a:ext cx="1924050" cy="120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6" name="Diagram" r:id="rId17" imgW="5429274" imgH="3400468" progId="MSGraph.Chart.8">
                  <p:embed followColorScheme="full"/>
                </p:oleObj>
              </mc:Choice>
              <mc:Fallback>
                <p:oleObj name="Diagram" r:id="rId17" imgW="5429274" imgH="3400468" progId="MSGraph.Chart.8">
                  <p:embed followColorScheme="full"/>
                  <p:pic>
                    <p:nvPicPr>
                      <p:cNvPr id="6153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" y="4554538"/>
                        <a:ext cx="1924050" cy="1203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7514533"/>
              </p:ext>
            </p:extLst>
          </p:nvPr>
        </p:nvGraphicFramePr>
        <p:xfrm>
          <a:off x="4677590" y="3974665"/>
          <a:ext cx="3875087" cy="1962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47" name="Munkalap" r:id="rId19" imgW="4091802" imgH="2011743" progId="Excel.Sheet.8">
                  <p:embed/>
                </p:oleObj>
              </mc:Choice>
              <mc:Fallback>
                <p:oleObj name="Munkalap" r:id="rId19" imgW="4091802" imgH="2011743" progId="Excel.Sheet.8">
                  <p:embed/>
                  <p:pic>
                    <p:nvPicPr>
                      <p:cNvPr id="615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7590" y="3974665"/>
                        <a:ext cx="3875087" cy="196295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-2877" y="1340768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-2877" y="3068960"/>
            <a:ext cx="46166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-2877" y="4725144"/>
            <a:ext cx="46166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8280660" y="1344602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6257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5894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5432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280660" y="3001871"/>
            <a:ext cx="89959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2245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1765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8298656" y="4517536"/>
            <a:ext cx="82708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475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391</a:t>
            </a:r>
          </a:p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354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auto">
          <a:xfrm>
            <a:off x="1116013" y="476250"/>
            <a:ext cx="6911975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középszintű vizsgaeredmények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összehasonlítása </a:t>
            </a:r>
            <a:b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b="1" dirty="0">
                <a:solidFill>
                  <a:srgbClr val="00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korábbi vizsgarendszer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7010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164638" y="6470331"/>
            <a:ext cx="2831245" cy="284084"/>
          </a:xfrm>
        </p:spPr>
        <p:txBody>
          <a:bodyPr>
            <a:normAutofit fontScale="90000"/>
          </a:bodyPr>
          <a:lstStyle/>
          <a:p>
            <a:r>
              <a:rPr lang="hu-HU" sz="1000" dirty="0" smtClean="0">
                <a:latin typeface="+mn-lt"/>
              </a:rPr>
              <a:t>* Korábbi vizsgaidőszakokban „szakközépiskola”</a:t>
            </a:r>
            <a:br>
              <a:rPr lang="hu-HU" sz="1000" dirty="0" smtClean="0">
                <a:latin typeface="+mn-lt"/>
              </a:rPr>
            </a:br>
            <a:r>
              <a:rPr lang="hu-HU" sz="1000" dirty="0" smtClean="0">
                <a:latin typeface="+mn-lt"/>
              </a:rPr>
              <a:t>** Két éves érettségire felkészítő képzés</a:t>
            </a:r>
            <a:r>
              <a:rPr lang="hu-HU" sz="1000" b="1" dirty="0"/>
              <a:t/>
            </a:r>
            <a:br>
              <a:rPr lang="hu-HU" sz="1000" b="1" dirty="0"/>
            </a:br>
            <a:endParaRPr lang="hu-HU" sz="1000" b="1" dirty="0" smtClean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53703" name="Group 10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43622487"/>
              </p:ext>
            </p:extLst>
          </p:nvPr>
        </p:nvGraphicFramePr>
        <p:xfrm>
          <a:off x="442254" y="803087"/>
          <a:ext cx="8407260" cy="5054427"/>
        </p:xfrm>
        <a:graphic>
          <a:graphicData uri="http://schemas.openxmlformats.org/drawingml/2006/table">
            <a:tbl>
              <a:tblPr/>
              <a:tblGrid>
                <a:gridCol w="1242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2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59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05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7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82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855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Vizsgatárgy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Összes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Gimnázium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Szakgimnázium*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Szakközépiskola**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rPr>
                        <a:t>Felnőttoktatás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4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60,74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62,96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63,44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70,35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73,06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73,16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53,63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55,66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54,97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45,55</a:t>
                      </a: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45,08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47,45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49,63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50,57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60,33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57,33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59,25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68,91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66,68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68,45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54,04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50,57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51,21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48,18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44,26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49,95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47,52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49,78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62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52,13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51,82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48,90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63,13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62,82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58,97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44,66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45,54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41,26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36,12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34,10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31,70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35,41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34,94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34,20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71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61,93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64,24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68,32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74,26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77,11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80,17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53,33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55,62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59,52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48,17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43,74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41,46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42,31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45,85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58,66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57,03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60,33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73,63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72,70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47,56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47,91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38,94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37,28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37,20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40,32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38,99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41,87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47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Fizika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74,52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71,99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75,22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77,73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74,36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77,06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60,73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65,64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70,00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9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Nem volt vizsgázó</a:t>
                      </a:r>
                      <a:r>
                        <a:rPr lang="hu-HU" sz="9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77,00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13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Nem volt vizsgázó</a:t>
                      </a:r>
                      <a:r>
                        <a:rPr lang="hu-HU" sz="13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hu-HU" sz="13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50,54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48,26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54,55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65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73,63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68,70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69,65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75,78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69,34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71,21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75,14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66,44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70,50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45,00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56,00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52,06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52,11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53,09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41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60,44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59,83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60,06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65,16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64,37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63,70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55,11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53,47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51,00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41,76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46,60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49,91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52,21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51,51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53,19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97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89825" marR="89825" marT="44911" marB="449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69,02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71,32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72,17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72,92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75,35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75,69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64,44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65,98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65,68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55,80</a:t>
                      </a: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55,61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47,89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50,59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52,54</a:t>
                      </a:r>
                    </a:p>
                  </a:txBody>
                  <a:tcPr marL="89825" marR="89825" marT="44911" marB="449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5536" y="0"/>
            <a:ext cx="8351837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Az egyes vizsgázói rétegek átlageredményeinek összehasonlítása </a:t>
            </a:r>
            <a:b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%-</a:t>
            </a:r>
            <a:r>
              <a:rPr kumimoji="0" lang="hu-H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ban</a:t>
            </a:r>
            <a:r>
              <a:rPr kumimoji="0" lang="hu-H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középszinten </a:t>
            </a:r>
            <a:r>
              <a:rPr kumimoji="0" lang="hu-HU" sz="1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2017</a:t>
            </a:r>
            <a:r>
              <a:rPr kumimoji="0" lang="hu-H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– 2018</a:t>
            </a:r>
            <a:r>
              <a:rPr kumimoji="0" lang="hu-H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– </a:t>
            </a:r>
            <a:r>
              <a:rPr kumimoji="0" lang="hu-H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2019.</a:t>
            </a:r>
            <a:endParaRPr kumimoji="0" lang="hu-HU" sz="1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55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351837" cy="993775"/>
          </a:xfrm>
        </p:spPr>
        <p:txBody>
          <a:bodyPr/>
          <a:lstStyle/>
          <a:p>
            <a:pPr algn="ctr" eaLnBrk="1" hangingPunct="1"/>
            <a:r>
              <a:rPr lang="hu-HU" sz="1800" b="1" dirty="0" smtClean="0">
                <a:latin typeface="Arial" panose="020B0604020202020204" pitchFamily="34" charset="0"/>
              </a:rPr>
              <a:t>Az egyes vizsgázói rétegek átlageredményeinek összehasonlítása </a:t>
            </a:r>
            <a:br>
              <a:rPr lang="hu-HU" sz="1800" b="1" dirty="0" smtClean="0">
                <a:latin typeface="Arial" panose="020B0604020202020204" pitchFamily="34" charset="0"/>
              </a:rPr>
            </a:br>
            <a:r>
              <a:rPr lang="hu-HU" sz="1800" b="1" dirty="0" smtClean="0">
                <a:latin typeface="Arial" panose="020B0604020202020204" pitchFamily="34" charset="0"/>
              </a:rPr>
              <a:t>%-ban, emelt szinten </a:t>
            </a:r>
            <a:r>
              <a:rPr lang="hu-HU" sz="1000" dirty="0" smtClean="0">
                <a:latin typeface="Arial" panose="020B0604020202020204" pitchFamily="34" charset="0"/>
              </a:rPr>
              <a:t>2017</a:t>
            </a:r>
            <a:r>
              <a:rPr lang="hu-HU" sz="1200" dirty="0" smtClean="0">
                <a:latin typeface="Arial" panose="020B0604020202020204" pitchFamily="34" charset="0"/>
              </a:rPr>
              <a:t>. – 2018</a:t>
            </a:r>
            <a:r>
              <a:rPr lang="hu-HU" sz="1400" dirty="0" smtClean="0">
                <a:latin typeface="Arial" panose="020B0604020202020204" pitchFamily="34" charset="0"/>
              </a:rPr>
              <a:t>. – </a:t>
            </a:r>
            <a:r>
              <a:rPr lang="hu-HU" sz="1400" b="1" dirty="0" smtClean="0">
                <a:latin typeface="Arial" panose="020B0604020202020204" pitchFamily="34" charset="0"/>
              </a:rPr>
              <a:t>2019.</a:t>
            </a:r>
            <a:endParaRPr lang="hu-HU" sz="1400" b="1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27251" name="Group 27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54853052"/>
              </p:ext>
            </p:extLst>
          </p:nvPr>
        </p:nvGraphicFramePr>
        <p:xfrm>
          <a:off x="251520" y="836713"/>
          <a:ext cx="8614742" cy="5248961"/>
        </p:xfrm>
        <a:graphic>
          <a:graphicData uri="http://schemas.openxmlformats.org/drawingml/2006/table">
            <a:tbl>
              <a:tblPr/>
              <a:tblGrid>
                <a:gridCol w="11774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56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22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379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Vizsgatárgy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Összes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Gimnázium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Szakgimnázium*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Szakközépiskola**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Felnőttoktatás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65,63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65,23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69,02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68,15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69,43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57,24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60,49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56,56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45,33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52,33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51,64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48,82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66,31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63,52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65,41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69,37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59,57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55,03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57,94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46,53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34,27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40,29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52,51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51,42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67,17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71,53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69,34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73,82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70,23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55,24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58,79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32,50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1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Nem volt vizsgázó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40,53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47,18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42,25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73,23 </a:t>
                      </a: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73,87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75,54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76,42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69,78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69,27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62,89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69,81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62,68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64,95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66,52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74,38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74,96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75,76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76,26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72,65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73,68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68,80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71,38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78,19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262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71,40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71,32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73,59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74,41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73,55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75,89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57,00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62,48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37,00</a:t>
                      </a: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52,00</a:t>
                      </a:r>
                      <a:endParaRPr kumimoji="0" lang="hu-H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52,80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42,62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58,67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63,69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64,99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64,57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65,67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66,78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61,39</a:t>
                      </a:r>
                      <a:r>
                        <a:rPr lang="hu-HU" sz="10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66,15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38,93</a:t>
                      </a: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39,00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36,22</a:t>
                      </a:r>
                      <a:endParaRPr kumimoji="0" lang="hu-H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61,80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55,11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65,23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68,23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69,66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66,43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69,21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54,17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58,35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63,69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52,43 </a:t>
                      </a: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54,88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53,80</a:t>
                      </a:r>
                      <a:endParaRPr kumimoji="0" lang="hu-HU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58,72 </a:t>
                      </a:r>
                      <a:r>
                        <a:rPr lang="hu-HU" sz="1200" b="1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60,42</a:t>
                      </a:r>
                      <a:endParaRPr lang="hu-HU" sz="1200" b="1" kern="12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j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56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65,53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68,58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64,12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68,44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 72,21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66,19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65,58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  66,06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49,00</a:t>
                      </a:r>
                      <a:r>
                        <a:rPr kumimoji="0" lang="hu-H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hu-HU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78,50</a:t>
                      </a:r>
                      <a:endParaRPr kumimoji="0" lang="hu-HU" sz="1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0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49,52   </a:t>
                      </a:r>
                      <a:r>
                        <a:rPr lang="hu-HU" sz="12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j-ea"/>
                          <a:cs typeface="Arial" panose="020B0604020202020204" pitchFamily="34" charset="0"/>
                        </a:rPr>
                        <a:t>58,28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8994" name="Text Box 6"/>
          <p:cNvSpPr txBox="1">
            <a:spLocks noChangeArrowheads="1"/>
          </p:cNvSpPr>
          <p:nvPr/>
        </p:nvSpPr>
        <p:spPr bwMode="auto">
          <a:xfrm>
            <a:off x="6188538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233005" y="6232124"/>
            <a:ext cx="2831245" cy="2840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Arial" panose="020B0604020202020204" pitchFamily="34" charset="0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hu-HU" sz="1000" b="1" dirty="0" smtClean="0">
                <a:latin typeface="+mn-lt"/>
              </a:rPr>
              <a:t>*     Korábbi vizsgaidőszakokban „szakközépiskola”</a:t>
            </a:r>
            <a:br>
              <a:rPr lang="hu-HU" sz="1000" b="1" dirty="0" smtClean="0">
                <a:latin typeface="+mn-lt"/>
              </a:rPr>
            </a:br>
            <a:r>
              <a:rPr lang="hu-HU" sz="1000" b="1" dirty="0" smtClean="0">
                <a:latin typeface="+mn-lt"/>
              </a:rPr>
              <a:t>** </a:t>
            </a:r>
            <a:r>
              <a:rPr lang="hu-HU" sz="1000" b="1" dirty="0">
                <a:latin typeface="+mn-lt"/>
              </a:rPr>
              <a:t> </a:t>
            </a:r>
            <a:r>
              <a:rPr lang="hu-HU" sz="1000" b="1" dirty="0" smtClean="0">
                <a:latin typeface="+mn-lt"/>
              </a:rPr>
              <a:t> Két éves érettségire felkészítő képzés</a:t>
            </a:r>
          </a:p>
        </p:txBody>
      </p:sp>
    </p:spTree>
    <p:extLst>
      <p:ext uri="{BB962C8B-B14F-4D97-AF65-F5344CB8AC3E}">
        <p14:creationId xmlns:p14="http://schemas.microsoft.com/office/powerpoint/2010/main" val="9283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700829"/>
              </p:ext>
            </p:extLst>
          </p:nvPr>
        </p:nvGraphicFramePr>
        <p:xfrm>
          <a:off x="4238527" y="2020877"/>
          <a:ext cx="4737100" cy="248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0" name="Munkalap" r:id="rId3" imgW="4053828" imgH="2217483" progId="Excel.Sheet.8">
                  <p:embed/>
                </p:oleObj>
              </mc:Choice>
              <mc:Fallback>
                <p:oleObj name="Munkalap" r:id="rId3" imgW="4053828" imgH="2217483" progId="Excel.Sheet.8">
                  <p:embed/>
                  <p:pic>
                    <p:nvPicPr>
                      <p:cNvPr id="7170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8527" y="2020877"/>
                        <a:ext cx="4737100" cy="2484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487857"/>
              </p:ext>
            </p:extLst>
          </p:nvPr>
        </p:nvGraphicFramePr>
        <p:xfrm>
          <a:off x="522296" y="3661072"/>
          <a:ext cx="4178300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1" name="Munkalap" r:id="rId5" imgW="4023507" imgH="2476490" progId="Excel.Sheet.8">
                  <p:embed/>
                </p:oleObj>
              </mc:Choice>
              <mc:Fallback>
                <p:oleObj name="Munkalap" r:id="rId5" imgW="4023507" imgH="2476490" progId="Excel.Sheet.8">
                  <p:embed/>
                  <p:pic>
                    <p:nvPicPr>
                      <p:cNvPr id="7171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96" y="3661072"/>
                        <a:ext cx="4178300" cy="25622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1975904"/>
              </p:ext>
            </p:extLst>
          </p:nvPr>
        </p:nvGraphicFramePr>
        <p:xfrm>
          <a:off x="850909" y="1984329"/>
          <a:ext cx="3521075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2" name="Munkalap" r:id="rId7" imgW="4030867" imgH="2926017" progId="Excel.Sheet.8">
                  <p:embed/>
                </p:oleObj>
              </mc:Choice>
              <mc:Fallback>
                <p:oleObj name="Munkalap" r:id="rId7" imgW="4030867" imgH="2926017" progId="Excel.Sheet.8">
                  <p:embed/>
                  <p:pic>
                    <p:nvPicPr>
                      <p:cNvPr id="717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909" y="1984329"/>
                        <a:ext cx="3521075" cy="2514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0325056"/>
              </p:ext>
            </p:extLst>
          </p:nvPr>
        </p:nvGraphicFramePr>
        <p:xfrm>
          <a:off x="4680792" y="3742035"/>
          <a:ext cx="4030663" cy="2481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3" name="Munkalap" r:id="rId9" imgW="4046174" imgH="2560195" progId="Excel.Sheet.8">
                  <p:embed/>
                </p:oleObj>
              </mc:Choice>
              <mc:Fallback>
                <p:oleObj name="Munkalap" r:id="rId9" imgW="4046174" imgH="2560195" progId="Excel.Sheet.8">
                  <p:embed/>
                  <p:pic>
                    <p:nvPicPr>
                      <p:cNvPr id="717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0792" y="3742035"/>
                        <a:ext cx="4030663" cy="24812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2433" y="1196752"/>
            <a:ext cx="430887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Mindenki</a:t>
            </a: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252433" y="2924944"/>
            <a:ext cx="4308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28506" y="4417536"/>
            <a:ext cx="430887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1835150" y="836613"/>
            <a:ext cx="18002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6156176" y="836712"/>
            <a:ext cx="17287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907704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30498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29982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31110</a:t>
            </a:r>
            <a:endParaRPr lang="hu-H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5580112" y="2564904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30747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30603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hu-HU" sz="1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1653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1919128" y="4286652"/>
            <a:ext cx="223202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25478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25628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24910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5580112" y="4351426"/>
            <a:ext cx="230505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24312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24474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23870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360423"/>
              </p:ext>
            </p:extLst>
          </p:nvPr>
        </p:nvGraphicFramePr>
        <p:xfrm>
          <a:off x="315653" y="316702"/>
          <a:ext cx="4513262" cy="251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4" name="Munkalap" r:id="rId11" imgW="4038520" imgH="2301188" progId="Excel.Sheet.8">
                  <p:embed/>
                </p:oleObj>
              </mc:Choice>
              <mc:Fallback>
                <p:oleObj name="Munkalap" r:id="rId11" imgW="4038520" imgH="2301188" progId="Excel.Sheet.8">
                  <p:embed/>
                  <p:pic>
                    <p:nvPicPr>
                      <p:cNvPr id="717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653" y="316702"/>
                        <a:ext cx="4513262" cy="25161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33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6655242"/>
              </p:ext>
            </p:extLst>
          </p:nvPr>
        </p:nvGraphicFramePr>
        <p:xfrm>
          <a:off x="4259020" y="284001"/>
          <a:ext cx="4733925" cy="250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325" name="Munkalap" r:id="rId13" imgW="4069135" imgH="2187044" progId="Excel.Sheet.8">
                  <p:embed/>
                </p:oleObj>
              </mc:Choice>
              <mc:Fallback>
                <p:oleObj name="Munkalap" r:id="rId13" imgW="4069135" imgH="2187044" progId="Excel.Sheet.8">
                  <p:embed/>
                  <p:pic>
                    <p:nvPicPr>
                      <p:cNvPr id="7175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9020" y="284001"/>
                        <a:ext cx="4733925" cy="25066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8"/>
          <p:cNvSpPr txBox="1">
            <a:spLocks noChangeArrowheads="1"/>
          </p:cNvSpPr>
          <p:nvPr/>
        </p:nvSpPr>
        <p:spPr>
          <a:xfrm>
            <a:off x="179388" y="115888"/>
            <a:ext cx="8856662" cy="865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gimnáziumi és a szakgimnáziumi tanulók középszintű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145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ChangeArrowheads="1"/>
          </p:cNvSpPr>
          <p:nvPr/>
        </p:nvSpPr>
        <p:spPr>
          <a:xfrm>
            <a:off x="179388" y="115888"/>
            <a:ext cx="8856662" cy="8651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gimnáziumi és a szakgimnáziumi tanulók középszintű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eredményeinek összehasonlítása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 smtClean="0">
              <a:solidFill>
                <a:srgbClr val="33CC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444478"/>
              </p:ext>
            </p:extLst>
          </p:nvPr>
        </p:nvGraphicFramePr>
        <p:xfrm>
          <a:off x="360388" y="584451"/>
          <a:ext cx="4373563" cy="215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0" name="Munkalap" r:id="rId3" imgW="4046174" imgH="2209873" progId="Excel.Sheet.8">
                  <p:embed/>
                </p:oleObj>
              </mc:Choice>
              <mc:Fallback>
                <p:oleObj name="Munkalap" r:id="rId3" imgW="4046174" imgH="2209873" progId="Excel.Sheet.8">
                  <p:embed/>
                  <p:pic>
                    <p:nvPicPr>
                      <p:cNvPr id="8194" name="Object 3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88" y="584451"/>
                        <a:ext cx="4373563" cy="21574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329007"/>
              </p:ext>
            </p:extLst>
          </p:nvPr>
        </p:nvGraphicFramePr>
        <p:xfrm>
          <a:off x="4768850" y="2117725"/>
          <a:ext cx="3649663" cy="239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1" name="Munkalap" r:id="rId5" imgW="3648015" imgH="2704944" progId="Excel.Sheet.8">
                  <p:embed/>
                </p:oleObj>
              </mc:Choice>
              <mc:Fallback>
                <p:oleObj name="Munkalap" r:id="rId5" imgW="3648015" imgH="2704944" progId="Excel.Sheet.8">
                  <p:embed/>
                  <p:pic>
                    <p:nvPicPr>
                      <p:cNvPr id="8195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8850" y="2117725"/>
                        <a:ext cx="3649663" cy="23971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978106"/>
              </p:ext>
            </p:extLst>
          </p:nvPr>
        </p:nvGraphicFramePr>
        <p:xfrm>
          <a:off x="80963" y="3978275"/>
          <a:ext cx="5097462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2" name="Munkalap" r:id="rId7" imgW="4267200" imgH="1971803" progId="Excel.Sheet.8">
                  <p:embed/>
                </p:oleObj>
              </mc:Choice>
              <mc:Fallback>
                <p:oleObj name="Munkalap" r:id="rId7" imgW="4267200" imgH="1971803" progId="Excel.Sheet.8">
                  <p:embed/>
                  <p:pic>
                    <p:nvPicPr>
                      <p:cNvPr id="8196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963" y="3978275"/>
                        <a:ext cx="5097462" cy="2133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5788754"/>
              </p:ext>
            </p:extLst>
          </p:nvPr>
        </p:nvGraphicFramePr>
        <p:xfrm>
          <a:off x="4236746" y="563118"/>
          <a:ext cx="4456113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3" name="Munkalap" r:id="rId9" imgW="4286370" imgH="2276575" progId="Excel.Sheet.8">
                  <p:embed/>
                </p:oleObj>
              </mc:Choice>
              <mc:Fallback>
                <p:oleObj name="Munkalap" r:id="rId9" imgW="4286370" imgH="2276575" progId="Excel.Sheet.8">
                  <p:embed/>
                  <p:pic>
                    <p:nvPicPr>
                      <p:cNvPr id="8197" name="Object 3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6746" y="563118"/>
                        <a:ext cx="4456113" cy="21336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498316"/>
              </p:ext>
            </p:extLst>
          </p:nvPr>
        </p:nvGraphicFramePr>
        <p:xfrm>
          <a:off x="250099" y="2368873"/>
          <a:ext cx="4630738" cy="205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4" name="Munkalap" r:id="rId11" imgW="4276785" imgH="2124189" progId="Excel.Sheet.8">
                  <p:embed/>
                </p:oleObj>
              </mc:Choice>
              <mc:Fallback>
                <p:oleObj name="Munkalap" r:id="rId11" imgW="4276785" imgH="2124189" progId="Excel.Sheet.8">
                  <p:embed/>
                  <p:pic>
                    <p:nvPicPr>
                      <p:cNvPr id="819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99" y="2368873"/>
                        <a:ext cx="4630738" cy="20558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6105610"/>
              </p:ext>
            </p:extLst>
          </p:nvPr>
        </p:nvGraphicFramePr>
        <p:xfrm>
          <a:off x="4473575" y="3930650"/>
          <a:ext cx="4210050" cy="217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85" name="Munkalap" r:id="rId13" imgW="4276785" imgH="2438556" progId="Excel.Sheet.8">
                  <p:embed/>
                </p:oleObj>
              </mc:Choice>
              <mc:Fallback>
                <p:oleObj name="Munkalap" r:id="rId13" imgW="4276785" imgH="2438556" progId="Excel.Sheet.8">
                  <p:embed/>
                  <p:pic>
                    <p:nvPicPr>
                      <p:cNvPr id="819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3575" y="3930650"/>
                        <a:ext cx="4210050" cy="21701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207288" y="1246114"/>
            <a:ext cx="430887" cy="114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Mindenki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80301" y="2913026"/>
            <a:ext cx="430887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Gimnázium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207287" y="4327415"/>
            <a:ext cx="430887" cy="1616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Szakgimnázium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1455648" y="944318"/>
            <a:ext cx="2682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064250" y="939504"/>
            <a:ext cx="17494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1547813" y="2636838"/>
            <a:ext cx="2159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33304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33006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34206</a:t>
            </a:r>
            <a:r>
              <a:rPr lang="hu-HU" sz="1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5616574" y="2636838"/>
            <a:ext cx="20875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24614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25313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25984 </a:t>
            </a:r>
            <a:endParaRPr lang="hu-HU" sz="1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1646704" y="4373323"/>
            <a:ext cx="2136775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25750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25948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25264 </a:t>
            </a:r>
            <a:endParaRPr lang="hu-HU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5543550" y="4385079"/>
            <a:ext cx="216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17485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18010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18438</a:t>
            </a:r>
            <a:endParaRPr lang="hu-HU" sz="1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790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77720" y="404813"/>
            <a:ext cx="8569325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vizsgaszervezés néhány számadata 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468313" y="1341438"/>
            <a:ext cx="2808287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Az írásbeli feladatsorok száma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648493" y="2701109"/>
            <a:ext cx="2447925" cy="119697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tételkészítő bizottságok száma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5076825" y="3114930"/>
            <a:ext cx="1944687" cy="36933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70</a:t>
            </a:r>
            <a:r>
              <a:rPr lang="hu-HU" sz="1200" b="1" dirty="0" smtClean="0">
                <a:solidFill>
                  <a:schemeClr val="bg1"/>
                </a:solidFill>
              </a:rPr>
              <a:t>  73  </a:t>
            </a:r>
            <a:r>
              <a:rPr lang="hu-HU" sz="1400" b="1" dirty="0" smtClean="0">
                <a:solidFill>
                  <a:schemeClr val="bg1"/>
                </a:solidFill>
              </a:rPr>
              <a:t>101 </a:t>
            </a:r>
            <a:r>
              <a:rPr lang="hu-HU" sz="1600" b="1" dirty="0" smtClean="0">
                <a:solidFill>
                  <a:schemeClr val="bg1"/>
                </a:solidFill>
              </a:rPr>
              <a:t> 83 </a:t>
            </a:r>
            <a:r>
              <a:rPr lang="hu-HU" b="1" dirty="0" smtClean="0">
                <a:solidFill>
                  <a:schemeClr val="bg1"/>
                </a:solidFill>
              </a:rPr>
              <a:t>81</a:t>
            </a:r>
            <a:endParaRPr lang="hu-HU" sz="1600" b="1" dirty="0">
              <a:solidFill>
                <a:schemeClr val="bg1"/>
              </a:solidFill>
            </a:endParaRP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5076825" y="1341438"/>
            <a:ext cx="3816350" cy="1015663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000" dirty="0" smtClean="0">
                <a:solidFill>
                  <a:schemeClr val="bg1"/>
                </a:solidFill>
              </a:rPr>
              <a:t>271  </a:t>
            </a:r>
            <a:r>
              <a:rPr lang="hu-HU" sz="1200" dirty="0" smtClean="0">
                <a:solidFill>
                  <a:schemeClr val="bg1"/>
                </a:solidFill>
              </a:rPr>
              <a:t>209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400" dirty="0" smtClean="0">
                <a:solidFill>
                  <a:schemeClr val="bg1"/>
                </a:solidFill>
              </a:rPr>
              <a:t>248</a:t>
            </a:r>
            <a:r>
              <a:rPr lang="hu-HU" sz="1600" dirty="0" smtClean="0">
                <a:solidFill>
                  <a:schemeClr val="bg1"/>
                </a:solidFill>
              </a:rPr>
              <a:t> 262 </a:t>
            </a:r>
            <a:r>
              <a:rPr lang="hu-HU" b="1" dirty="0" smtClean="0">
                <a:solidFill>
                  <a:schemeClr val="bg1"/>
                </a:solidFill>
              </a:rPr>
              <a:t>250</a:t>
            </a:r>
            <a:r>
              <a:rPr lang="hu-HU" sz="1600" b="1" dirty="0" smtClean="0">
                <a:solidFill>
                  <a:schemeClr val="bg1"/>
                </a:solidFill>
              </a:rPr>
              <a:t> </a:t>
            </a:r>
            <a:r>
              <a:rPr lang="hu-HU" sz="2000" b="1" dirty="0" smtClean="0">
                <a:solidFill>
                  <a:schemeClr val="bg1"/>
                </a:solidFill>
              </a:rPr>
              <a:t>írásbeli </a:t>
            </a:r>
            <a:r>
              <a:rPr lang="hu-HU" sz="2000" b="1" dirty="0">
                <a:solidFill>
                  <a:schemeClr val="bg1"/>
                </a:solidFill>
              </a:rPr>
              <a:t>feladatsor </a:t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1000" dirty="0" smtClean="0">
                <a:solidFill>
                  <a:schemeClr val="bg1"/>
                </a:solidFill>
              </a:rPr>
              <a:t>42  </a:t>
            </a:r>
            <a:r>
              <a:rPr lang="hu-HU" sz="1200" dirty="0" smtClean="0">
                <a:solidFill>
                  <a:schemeClr val="bg1"/>
                </a:solidFill>
              </a:rPr>
              <a:t>40  </a:t>
            </a:r>
            <a:r>
              <a:rPr lang="hu-HU" sz="1400" dirty="0" smtClean="0">
                <a:solidFill>
                  <a:schemeClr val="bg1"/>
                </a:solidFill>
              </a:rPr>
              <a:t>41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sz="1600" dirty="0" smtClean="0">
                <a:solidFill>
                  <a:schemeClr val="bg1"/>
                </a:solidFill>
              </a:rPr>
              <a:t>45</a:t>
            </a:r>
            <a:r>
              <a:rPr lang="hu-HU" sz="2000" dirty="0" smtClean="0">
                <a:solidFill>
                  <a:schemeClr val="bg1"/>
                </a:solidFill>
              </a:rPr>
              <a:t> </a:t>
            </a:r>
            <a:r>
              <a:rPr lang="hu-HU" b="1" dirty="0" smtClean="0">
                <a:solidFill>
                  <a:schemeClr val="bg1"/>
                </a:solidFill>
              </a:rPr>
              <a:t>42 </a:t>
            </a:r>
            <a:r>
              <a:rPr lang="hu-HU" sz="2000" b="1" dirty="0" smtClean="0">
                <a:solidFill>
                  <a:schemeClr val="bg1"/>
                </a:solidFill>
              </a:rPr>
              <a:t>hanganyag </a:t>
            </a:r>
            <a:r>
              <a:rPr lang="hu-HU" sz="2000" b="1" dirty="0">
                <a:solidFill>
                  <a:schemeClr val="bg1"/>
                </a:solidFill>
              </a:rPr>
              <a:t/>
            </a:r>
            <a:br>
              <a:rPr lang="hu-HU" sz="2000" b="1" dirty="0">
                <a:solidFill>
                  <a:schemeClr val="bg1"/>
                </a:solidFill>
              </a:rPr>
            </a:br>
            <a:r>
              <a:rPr lang="hu-HU" sz="2000" b="1" dirty="0">
                <a:solidFill>
                  <a:schemeClr val="bg1"/>
                </a:solidFill>
              </a:rPr>
              <a:t>– a honlapon</a:t>
            </a:r>
          </a:p>
        </p:txBody>
      </p:sp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468313" y="4121785"/>
            <a:ext cx="2808287" cy="83099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2400" b="1" dirty="0">
                <a:solidFill>
                  <a:schemeClr val="bg1"/>
                </a:solidFill>
              </a:rPr>
              <a:t>A vizsgabizottságok száma</a:t>
            </a:r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5081295" y="4365625"/>
            <a:ext cx="2425497" cy="46166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sz="1200" dirty="0" smtClean="0">
                <a:solidFill>
                  <a:schemeClr val="bg1"/>
                </a:solidFill>
              </a:rPr>
              <a:t>3325</a:t>
            </a:r>
            <a:r>
              <a:rPr lang="hu-HU" sz="2400" b="1" dirty="0" smtClean="0">
                <a:solidFill>
                  <a:schemeClr val="bg1"/>
                </a:solidFill>
              </a:rPr>
              <a:t> </a:t>
            </a:r>
            <a:r>
              <a:rPr lang="hu-HU" sz="1200" dirty="0" smtClean="0">
                <a:solidFill>
                  <a:schemeClr val="bg1"/>
                </a:solidFill>
              </a:rPr>
              <a:t>3242</a:t>
            </a:r>
            <a:r>
              <a:rPr lang="hu-HU" sz="1200" b="1" dirty="0" smtClean="0">
                <a:solidFill>
                  <a:schemeClr val="bg1"/>
                </a:solidFill>
              </a:rPr>
              <a:t> </a:t>
            </a:r>
            <a:r>
              <a:rPr lang="hu-HU" sz="1400" b="1" dirty="0" smtClean="0">
                <a:solidFill>
                  <a:schemeClr val="bg1"/>
                </a:solidFill>
              </a:rPr>
              <a:t>3187 </a:t>
            </a:r>
            <a:r>
              <a:rPr lang="hu-HU" sz="1600" b="1" dirty="0" smtClean="0">
                <a:solidFill>
                  <a:schemeClr val="bg1"/>
                </a:solidFill>
              </a:rPr>
              <a:t>3195 </a:t>
            </a:r>
            <a:r>
              <a:rPr lang="hu-HU" b="1" dirty="0" smtClean="0">
                <a:solidFill>
                  <a:schemeClr val="bg1"/>
                </a:solidFill>
              </a:rPr>
              <a:t>3147</a:t>
            </a:r>
            <a:endParaRPr lang="hu-H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16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299621" y="94954"/>
            <a:ext cx="8229600" cy="9080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emelt szintű eredmények megoszlása </a:t>
            </a:r>
            <a:b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2019.</a:t>
            </a:r>
          </a:p>
        </p:txBody>
      </p:sp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1362979"/>
              </p:ext>
            </p:extLst>
          </p:nvPr>
        </p:nvGraphicFramePr>
        <p:xfrm>
          <a:off x="5044529" y="451151"/>
          <a:ext cx="3538825" cy="23649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8" name="Munkalap" r:id="rId3" imgW="3992892" imgH="2674620" progId="Excel.Sheet.8">
                  <p:embed/>
                </p:oleObj>
              </mc:Choice>
              <mc:Fallback>
                <p:oleObj name="Munkalap" r:id="rId3" imgW="3992892" imgH="2674620" progId="Excel.Sheet.8">
                  <p:embed/>
                  <p:pic>
                    <p:nvPicPr>
                      <p:cNvPr id="9218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4529" y="451151"/>
                        <a:ext cx="3538825" cy="236499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9924259"/>
              </p:ext>
            </p:extLst>
          </p:nvPr>
        </p:nvGraphicFramePr>
        <p:xfrm>
          <a:off x="179685" y="3919538"/>
          <a:ext cx="4405015" cy="231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99" name="Munkalap" r:id="rId5" imgW="4069135" imgH="2194654" progId="Excel.Sheet.8">
                  <p:embed/>
                </p:oleObj>
              </mc:Choice>
              <mc:Fallback>
                <p:oleObj name="Munkalap" r:id="rId5" imgW="4069135" imgH="2194654" progId="Excel.Sheet.8">
                  <p:embed/>
                  <p:pic>
                    <p:nvPicPr>
                      <p:cNvPr id="9219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685" y="3919538"/>
                        <a:ext cx="4405015" cy="23129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8835302"/>
              </p:ext>
            </p:extLst>
          </p:nvPr>
        </p:nvGraphicFramePr>
        <p:xfrm>
          <a:off x="543310" y="451150"/>
          <a:ext cx="3740137" cy="231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0" name="Munkalap" r:id="rId7" imgW="4046174" imgH="2552585" progId="Excel.Sheet.8">
                  <p:embed/>
                </p:oleObj>
              </mc:Choice>
              <mc:Fallback>
                <p:oleObj name="Munkalap" r:id="rId7" imgW="4046174" imgH="2552585" progId="Excel.Sheet.8">
                  <p:embed/>
                  <p:pic>
                    <p:nvPicPr>
                      <p:cNvPr id="922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310" y="451150"/>
                        <a:ext cx="3740137" cy="23129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6974895"/>
              </p:ext>
            </p:extLst>
          </p:nvPr>
        </p:nvGraphicFramePr>
        <p:xfrm>
          <a:off x="304800" y="2193925"/>
          <a:ext cx="4178300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1" name="Munkalap" r:id="rId9" imgW="4038520" imgH="2301188" progId="Excel.Sheet.8">
                  <p:embed/>
                </p:oleObj>
              </mc:Choice>
              <mc:Fallback>
                <p:oleObj name="Munkalap" r:id="rId9" imgW="4038520" imgH="2301188" progId="Excel.Sheet.8">
                  <p:embed/>
                  <p:pic>
                    <p:nvPicPr>
                      <p:cNvPr id="922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2193925"/>
                        <a:ext cx="4178300" cy="23780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912462"/>
              </p:ext>
            </p:extLst>
          </p:nvPr>
        </p:nvGraphicFramePr>
        <p:xfrm>
          <a:off x="4910660" y="3864697"/>
          <a:ext cx="3827518" cy="2414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2" name="Munkalap" r:id="rId11" imgW="4023507" imgH="2476490" progId="Excel.Sheet.8">
                  <p:embed/>
                </p:oleObj>
              </mc:Choice>
              <mc:Fallback>
                <p:oleObj name="Munkalap" r:id="rId11" imgW="4023507" imgH="2476490" progId="Excel.Sheet.8">
                  <p:embed/>
                  <p:pic>
                    <p:nvPicPr>
                      <p:cNvPr id="922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660" y="3864697"/>
                        <a:ext cx="3827518" cy="24145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-38933" y="1197369"/>
            <a:ext cx="677108" cy="140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Magyar nyelv és irodalom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66462" y="2929331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179685" y="4987917"/>
            <a:ext cx="46166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Német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4656207" y="1248317"/>
            <a:ext cx="46166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4656207" y="3253292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Angol</a:t>
            </a:r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auto">
          <a:xfrm>
            <a:off x="4656207" y="4941888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</a:t>
            </a:r>
          </a:p>
        </p:txBody>
      </p:sp>
      <p:graphicFrame>
        <p:nvGraphicFramePr>
          <p:cNvPr id="1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865955"/>
              </p:ext>
            </p:extLst>
          </p:nvPr>
        </p:nvGraphicFramePr>
        <p:xfrm>
          <a:off x="4878239" y="2177934"/>
          <a:ext cx="3829935" cy="2394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03" name="Munkalap" r:id="rId13" imgW="3436525" imgH="2141105" progId="Excel.Sheet.8">
                  <p:embed/>
                </p:oleObj>
              </mc:Choice>
              <mc:Fallback>
                <p:oleObj name="Munkalap" r:id="rId13" imgW="3436525" imgH="2141105" progId="Excel.Sheet.8">
                  <p:embed/>
                  <p:pic>
                    <p:nvPicPr>
                      <p:cNvPr id="922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8239" y="2177934"/>
                        <a:ext cx="3829935" cy="239406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971600" y="836712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1796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1707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1625</a:t>
            </a:r>
            <a:r>
              <a:rPr lang="hu-HU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1561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1538 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auto">
          <a:xfrm>
            <a:off x="5444300" y="891081"/>
            <a:ext cx="32181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6055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6013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5414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5513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5591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899592" y="256490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3468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3503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3294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3118</a:t>
            </a:r>
            <a:r>
              <a:rPr lang="hu-H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3203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auto">
          <a:xfrm>
            <a:off x="5484866" y="2530310"/>
            <a:ext cx="32066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9113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9522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9701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10135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11321</a:t>
            </a:r>
            <a:endParaRPr lang="hu-HU" sz="16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auto">
          <a:xfrm>
            <a:off x="954087" y="4377324"/>
            <a:ext cx="29257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2247 </a:t>
            </a:r>
            <a:r>
              <a:rPr lang="hu-HU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2169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2093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2004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2223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5573336" y="4218221"/>
            <a:ext cx="331184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5166</a:t>
            </a:r>
            <a:r>
              <a:rPr lang="hu-HU" sz="12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2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5021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4617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4609</a:t>
            </a:r>
            <a:r>
              <a:rPr lang="hu-H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4747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627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051732"/>
              </p:ext>
            </p:extLst>
          </p:nvPr>
        </p:nvGraphicFramePr>
        <p:xfrm>
          <a:off x="4289367" y="1169550"/>
          <a:ext cx="4680065" cy="254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10" name="Munkalap" r:id="rId3" imgW="4267249" imgH="2232702" progId="Excel.Sheet.8">
                  <p:embed/>
                </p:oleObj>
              </mc:Choice>
              <mc:Fallback>
                <p:oleObj name="Munkalap" r:id="rId3" imgW="4267249" imgH="2232702" progId="Excel.Sheet.8">
                  <p:embed/>
                  <p:pic>
                    <p:nvPicPr>
                      <p:cNvPr id="10242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9367" y="1169550"/>
                        <a:ext cx="4680065" cy="254158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9359230"/>
              </p:ext>
            </p:extLst>
          </p:nvPr>
        </p:nvGraphicFramePr>
        <p:xfrm>
          <a:off x="148162" y="1175325"/>
          <a:ext cx="4552653" cy="25428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11" name="Munkalap" r:id="rId5" imgW="4038520" imgH="2232702" progId="Excel.Sheet.8">
                  <p:embed/>
                </p:oleObj>
              </mc:Choice>
              <mc:Fallback>
                <p:oleObj name="Munkalap" r:id="rId5" imgW="4038520" imgH="2232702" progId="Excel.Sheet.8">
                  <p:embed/>
                  <p:pic>
                    <p:nvPicPr>
                      <p:cNvPr id="1024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162" y="1175325"/>
                        <a:ext cx="4552653" cy="254287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7674461"/>
              </p:ext>
            </p:extLst>
          </p:nvPr>
        </p:nvGraphicFramePr>
        <p:xfrm>
          <a:off x="293930" y="3231102"/>
          <a:ext cx="4347788" cy="242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12" name="Munkalap" r:id="rId7" imgW="4251942" imgH="2476490" progId="Excel.Sheet.8">
                  <p:embed/>
                </p:oleObj>
              </mc:Choice>
              <mc:Fallback>
                <p:oleObj name="Munkalap" r:id="rId7" imgW="4251942" imgH="2476490" progId="Excel.Sheet.8">
                  <p:embed/>
                  <p:pic>
                    <p:nvPicPr>
                      <p:cNvPr id="102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930" y="3231102"/>
                        <a:ext cx="4347788" cy="24272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48162" y="2303672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76634" y="3933056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612471" y="2344122"/>
            <a:ext cx="461665" cy="144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4632567" y="4168720"/>
            <a:ext cx="46166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Földrajz</a:t>
            </a:r>
          </a:p>
        </p:txBody>
      </p:sp>
      <p:graphicFrame>
        <p:nvGraphicFramePr>
          <p:cNvPr id="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137564"/>
              </p:ext>
            </p:extLst>
          </p:nvPr>
        </p:nvGraphicFramePr>
        <p:xfrm>
          <a:off x="4654743" y="3173952"/>
          <a:ext cx="3987440" cy="254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513" name="Munkalap" r:id="rId9" imgW="4069135" imgH="2522147" progId="Excel.Sheet.8">
                  <p:embed/>
                </p:oleObj>
              </mc:Choice>
              <mc:Fallback>
                <p:oleObj name="Munkalap" r:id="rId9" imgW="4069135" imgH="2522147" progId="Excel.Sheet.8">
                  <p:embed/>
                  <p:pic>
                    <p:nvPicPr>
                      <p:cNvPr id="102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4743" y="3173952"/>
                        <a:ext cx="3987440" cy="25415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1115616" y="1484784"/>
            <a:ext cx="30963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3031</a:t>
            </a:r>
            <a:r>
              <a:rPr lang="hu-HU" sz="1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3070</a:t>
            </a:r>
            <a:r>
              <a:rPr lang="hu-HU" sz="16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2799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2635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2796  </a:t>
            </a:r>
            <a:endParaRPr lang="hu-HU" sz="16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325264" y="1526346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1254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1122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1087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1101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994 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1115616" y="3573016"/>
            <a:ext cx="302433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1635 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1778 </a:t>
            </a:r>
            <a:r>
              <a:rPr lang="hu-HU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1532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1897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2113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5345549" y="3548927"/>
            <a:ext cx="29591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hu-HU" sz="1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247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328 </a:t>
            </a:r>
            <a:r>
              <a:rPr lang="hu-HU" sz="1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solidFill>
                  <a:srgbClr val="33CC33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203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6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16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212</a:t>
            </a: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auto">
          <a:xfrm>
            <a:off x="323850" y="-29028"/>
            <a:ext cx="85169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Az emelt szintű eredmények megoszlása </a:t>
            </a:r>
          </a:p>
          <a:p>
            <a:pPr algn="ctr">
              <a:defRPr/>
            </a:pPr>
            <a:r>
              <a:rPr lang="hu-HU" sz="20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</a:t>
            </a:r>
            <a:r>
              <a:rPr lang="hu-HU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hu-H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1271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508591"/>
              </p:ext>
            </p:extLst>
          </p:nvPr>
        </p:nvGraphicFramePr>
        <p:xfrm>
          <a:off x="479425" y="1025525"/>
          <a:ext cx="4051300" cy="253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34" name="Munkalap" r:id="rId3" imgW="4053828" imgH="2544976" progId="Excel.Sheet.8">
                  <p:embed/>
                </p:oleObj>
              </mc:Choice>
              <mc:Fallback>
                <p:oleObj name="Munkalap" r:id="rId3" imgW="4053828" imgH="2544976" progId="Excel.Sheet.8">
                  <p:embed/>
                  <p:pic>
                    <p:nvPicPr>
                      <p:cNvPr id="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" y="1025525"/>
                        <a:ext cx="4051300" cy="2535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42988" y="260350"/>
            <a:ext cx="6994525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905330"/>
              </p:ext>
            </p:extLst>
          </p:nvPr>
        </p:nvGraphicFramePr>
        <p:xfrm>
          <a:off x="4334710" y="986234"/>
          <a:ext cx="4405746" cy="2581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35" name="Munkalap" r:id="rId5" imgW="4061481" imgH="2377565" progId="Excel.Sheet.8">
                  <p:embed/>
                </p:oleObj>
              </mc:Choice>
              <mc:Fallback>
                <p:oleObj name="Munkalap" r:id="rId5" imgW="4061481" imgH="2377565" progId="Excel.Sheet.8">
                  <p:embed/>
                  <p:pic>
                    <p:nvPicPr>
                      <p:cNvPr id="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4710" y="986234"/>
                        <a:ext cx="4405746" cy="25812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7241766"/>
              </p:ext>
            </p:extLst>
          </p:nvPr>
        </p:nvGraphicFramePr>
        <p:xfrm>
          <a:off x="4434017" y="2969021"/>
          <a:ext cx="4207131" cy="253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36" name="Munkalap" r:id="rId7" imgW="4023507" imgH="2476490" progId="Excel.Sheet.8">
                  <p:embed/>
                </p:oleObj>
              </mc:Choice>
              <mc:Fallback>
                <p:oleObj name="Munkalap" r:id="rId7" imgW="4023507" imgH="2476490" progId="Excel.Sheet.8">
                  <p:embed/>
                  <p:pic>
                    <p:nvPicPr>
                      <p:cNvPr id="5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4017" y="2969021"/>
                        <a:ext cx="4207131" cy="25352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820240"/>
              </p:ext>
            </p:extLst>
          </p:nvPr>
        </p:nvGraphicFramePr>
        <p:xfrm>
          <a:off x="106820" y="3058319"/>
          <a:ext cx="4796509" cy="2535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37" name="Munkalap" r:id="rId9" imgW="4038520" imgH="2141105" progId="Excel.Sheet.8">
                  <p:embed/>
                </p:oleObj>
              </mc:Choice>
              <mc:Fallback>
                <p:oleObj name="Munkalap" r:id="rId9" imgW="4038520" imgH="2141105" progId="Excel.Sheet.8">
                  <p:embed/>
                  <p:pic>
                    <p:nvPicPr>
                      <p:cNvPr id="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820" y="3058319"/>
                        <a:ext cx="4796509" cy="25352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0650" y="2276872"/>
            <a:ext cx="46166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Magyar K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20650" y="4293096"/>
            <a:ext cx="46166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Magyar E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</p:spTree>
    <p:extLst>
      <p:ext uri="{BB962C8B-B14F-4D97-AF65-F5344CB8AC3E}">
        <p14:creationId xmlns:p14="http://schemas.microsoft.com/office/powerpoint/2010/main" val="34030773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076158"/>
              </p:ext>
            </p:extLst>
          </p:nvPr>
        </p:nvGraphicFramePr>
        <p:xfrm>
          <a:off x="524669" y="1092908"/>
          <a:ext cx="4281488" cy="266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8" name="Munkalap" r:id="rId3" imgW="4069135" imgH="2537366" progId="Excel.Sheet.8">
                  <p:embed/>
                </p:oleObj>
              </mc:Choice>
              <mc:Fallback>
                <p:oleObj name="Munkalap" r:id="rId3" imgW="4069135" imgH="2537366" progId="Excel.Sheet.8">
                  <p:embed/>
                  <p:pic>
                    <p:nvPicPr>
                      <p:cNvPr id="11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669" y="1092908"/>
                        <a:ext cx="4281488" cy="2662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881434"/>
              </p:ext>
            </p:extLst>
          </p:nvPr>
        </p:nvGraphicFramePr>
        <p:xfrm>
          <a:off x="4399176" y="1058692"/>
          <a:ext cx="4636094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59" name="Munkalap" r:id="rId5" imgW="5821545" imgH="3307059" progId="Excel.Sheet.8">
                  <p:embed/>
                </p:oleObj>
              </mc:Choice>
              <mc:Fallback>
                <p:oleObj name="Munkalap" r:id="rId5" imgW="5821545" imgH="3307059" progId="Excel.Sheet.8">
                  <p:embed/>
                  <p:pic>
                    <p:nvPicPr>
                      <p:cNvPr id="12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9176" y="1058692"/>
                        <a:ext cx="4636094" cy="26892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6498509"/>
              </p:ext>
            </p:extLst>
          </p:nvPr>
        </p:nvGraphicFramePr>
        <p:xfrm>
          <a:off x="4432094" y="3188257"/>
          <a:ext cx="4570257" cy="2685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60" name="Munkalap" r:id="rId7" imgW="4053828" imgH="2400394" progId="Excel.Sheet.8">
                  <p:embed/>
                </p:oleObj>
              </mc:Choice>
              <mc:Fallback>
                <p:oleObj name="Munkalap" r:id="rId7" imgW="4053828" imgH="2400394" progId="Excel.Sheet.8">
                  <p:embed/>
                  <p:pic>
                    <p:nvPicPr>
                      <p:cNvPr id="13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2094" y="3188257"/>
                        <a:ext cx="4570257" cy="268507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2402852"/>
              </p:ext>
            </p:extLst>
          </p:nvPr>
        </p:nvGraphicFramePr>
        <p:xfrm>
          <a:off x="74815" y="3250276"/>
          <a:ext cx="5128952" cy="2610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461" name="Munkalap" r:id="rId9" imgW="4099456" imgH="2156324" progId="Excel.Sheet.8">
                  <p:embed/>
                </p:oleObj>
              </mc:Choice>
              <mc:Fallback>
                <p:oleObj name="Munkalap" r:id="rId9" imgW="4099456" imgH="2156324" progId="Excel.Sheet.8">
                  <p:embed/>
                  <p:pic>
                    <p:nvPicPr>
                      <p:cNvPr id="1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5" y="3250276"/>
                        <a:ext cx="5128952" cy="261077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246846" y="1916113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 K</a:t>
            </a:r>
          </a:p>
        </p:txBody>
      </p:sp>
      <p:sp>
        <p:nvSpPr>
          <p:cNvPr id="17" name="Text Box 8"/>
          <p:cNvSpPr txBox="1">
            <a:spLocks noChangeArrowheads="1"/>
          </p:cNvSpPr>
          <p:nvPr/>
        </p:nvSpPr>
        <p:spPr bwMode="auto">
          <a:xfrm>
            <a:off x="235251" y="4090464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Történelem E</a:t>
            </a:r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20" name="Rectangle 11"/>
          <p:cNvSpPr>
            <a:spLocks noChangeArrowheads="1"/>
          </p:cNvSpPr>
          <p:nvPr/>
        </p:nvSpPr>
        <p:spPr bwMode="auto">
          <a:xfrm>
            <a:off x="1074737" y="288045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4883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56455"/>
              </p:ext>
            </p:extLst>
          </p:nvPr>
        </p:nvGraphicFramePr>
        <p:xfrm>
          <a:off x="4703709" y="956734"/>
          <a:ext cx="3930650" cy="402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36" name="Munkalap" r:id="rId3" imgW="4023507" imgH="4122410" progId="Excel.Sheet.8">
                  <p:embed/>
                </p:oleObj>
              </mc:Choice>
              <mc:Fallback>
                <p:oleObj name="Munkalap" r:id="rId3" imgW="4023507" imgH="4122410" progId="Excel.Sheet.8">
                  <p:embed/>
                  <p:pic>
                    <p:nvPicPr>
                      <p:cNvPr id="13314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3709" y="956734"/>
                        <a:ext cx="3930650" cy="402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3325164"/>
              </p:ext>
            </p:extLst>
          </p:nvPr>
        </p:nvGraphicFramePr>
        <p:xfrm>
          <a:off x="539750" y="956734"/>
          <a:ext cx="4054475" cy="407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37" name="Munkalap" r:id="rId5" imgW="4053828" imgH="4069143" progId="Excel.Sheet.8">
                  <p:embed/>
                </p:oleObj>
              </mc:Choice>
              <mc:Fallback>
                <p:oleObj name="Munkalap" r:id="rId5" imgW="4053828" imgH="4069143" progId="Excel.Sheet.8">
                  <p:embed/>
                  <p:pic>
                    <p:nvPicPr>
                      <p:cNvPr id="1331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956734"/>
                        <a:ext cx="4054475" cy="4079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8085" y="2520950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Matematika E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1089792" y="260350"/>
            <a:ext cx="69945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8946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423894"/>
              </p:ext>
            </p:extLst>
          </p:nvPr>
        </p:nvGraphicFramePr>
        <p:xfrm>
          <a:off x="481013" y="1057275"/>
          <a:ext cx="4037012" cy="270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18" name="Munkalap" r:id="rId3" imgW="4048281" imgH="2714540" progId="Excel.Sheet.8">
                  <p:embed/>
                </p:oleObj>
              </mc:Choice>
              <mc:Fallback>
                <p:oleObj name="Munkalap" r:id="rId3" imgW="4048281" imgH="2714540" progId="Excel.Sheet.8">
                  <p:embed/>
                  <p:pic>
                    <p:nvPicPr>
                      <p:cNvPr id="14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013" y="1057275"/>
                        <a:ext cx="4037012" cy="2706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7530387"/>
              </p:ext>
            </p:extLst>
          </p:nvPr>
        </p:nvGraphicFramePr>
        <p:xfrm>
          <a:off x="3940175" y="1221972"/>
          <a:ext cx="5079134" cy="2543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19" name="Munkalap" r:id="rId5" imgW="4076652" imgH="2028996" progId="Excel.Sheet.8">
                  <p:embed/>
                </p:oleObj>
              </mc:Choice>
              <mc:Fallback>
                <p:oleObj name="Munkalap" r:id="rId5" imgW="4076652" imgH="2028996" progId="Excel.Sheet.8">
                  <p:embed/>
                  <p:pic>
                    <p:nvPicPr>
                      <p:cNvPr id="1433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0175" y="1221972"/>
                        <a:ext cx="5079134" cy="254357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6851444"/>
              </p:ext>
            </p:extLst>
          </p:nvPr>
        </p:nvGraphicFramePr>
        <p:xfrm>
          <a:off x="4405745" y="2962274"/>
          <a:ext cx="4241503" cy="26775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20" name="Munkalap" r:id="rId7" imgW="4038520" imgH="2575696" progId="Excel.Sheet.8">
                  <p:embed/>
                </p:oleObj>
              </mc:Choice>
              <mc:Fallback>
                <p:oleObj name="Munkalap" r:id="rId7" imgW="4038520" imgH="2575696" progId="Excel.Sheet.8">
                  <p:embed/>
                  <p:pic>
                    <p:nvPicPr>
                      <p:cNvPr id="1434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5745" y="2962274"/>
                        <a:ext cx="4241503" cy="26775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227763" y="393382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307000"/>
              </p:ext>
            </p:extLst>
          </p:nvPr>
        </p:nvGraphicFramePr>
        <p:xfrm>
          <a:off x="128443" y="2933094"/>
          <a:ext cx="5116888" cy="2734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621" name="Munkalap" r:id="rId9" imgW="4086237" imgH="2181381" progId="Excel.Sheet.8">
                  <p:embed/>
                </p:oleObj>
              </mc:Choice>
              <mc:Fallback>
                <p:oleObj name="Munkalap" r:id="rId9" imgW="4086237" imgH="2181381" progId="Excel.Sheet.8">
                  <p:embed/>
                  <p:pic>
                    <p:nvPicPr>
                      <p:cNvPr id="1434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443" y="2933094"/>
                        <a:ext cx="5116888" cy="27348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8085" y="2276475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Földrajz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05073" y="4149725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Földrajz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124075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064250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144724" y="442912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9796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009746"/>
              </p:ext>
            </p:extLst>
          </p:nvPr>
        </p:nvGraphicFramePr>
        <p:xfrm>
          <a:off x="182563" y="997016"/>
          <a:ext cx="4597400" cy="281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2" name="Munkalap" r:id="rId3" imgW="4091802" imgH="2499318" progId="Excel.Sheet.8">
                  <p:embed/>
                </p:oleObj>
              </mc:Choice>
              <mc:Fallback>
                <p:oleObj name="Munkalap" r:id="rId3" imgW="4091802" imgH="2499318" progId="Excel.Sheet.8">
                  <p:embed/>
                  <p:pic>
                    <p:nvPicPr>
                      <p:cNvPr id="1536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997016"/>
                        <a:ext cx="4597400" cy="28130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561550"/>
              </p:ext>
            </p:extLst>
          </p:nvPr>
        </p:nvGraphicFramePr>
        <p:xfrm>
          <a:off x="4081463" y="1092200"/>
          <a:ext cx="5162550" cy="2776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3" name="Munkalap" r:id="rId5" imgW="4114992" imgH="2209786" progId="Excel.Sheet.8">
                  <p:embed/>
                </p:oleObj>
              </mc:Choice>
              <mc:Fallback>
                <p:oleObj name="Munkalap" r:id="rId5" imgW="4114992" imgH="2209786" progId="Excel.Sheet.8">
                  <p:embed/>
                  <p:pic>
                    <p:nvPicPr>
                      <p:cNvPr id="1536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1463" y="1092200"/>
                        <a:ext cx="5162550" cy="27765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7087404"/>
              </p:ext>
            </p:extLst>
          </p:nvPr>
        </p:nvGraphicFramePr>
        <p:xfrm>
          <a:off x="4402022" y="2857789"/>
          <a:ext cx="4403725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4" name="Munkalap" r:id="rId7" imgW="4053828" imgH="2575696" progId="Excel.Sheet.8">
                  <p:embed/>
                </p:oleObj>
              </mc:Choice>
              <mc:Fallback>
                <p:oleObj name="Munkalap" r:id="rId7" imgW="4053828" imgH="2575696" progId="Excel.Sheet.8">
                  <p:embed/>
                  <p:pic>
                    <p:nvPicPr>
                      <p:cNvPr id="1536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2022" y="2857789"/>
                        <a:ext cx="4403725" cy="2797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11863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0709534"/>
              </p:ext>
            </p:extLst>
          </p:nvPr>
        </p:nvGraphicFramePr>
        <p:xfrm>
          <a:off x="168048" y="2826328"/>
          <a:ext cx="4611915" cy="28600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45" name="Munkalap" r:id="rId9" imgW="4084443" imgH="2514537" progId="Excel.Sheet.8">
                  <p:embed/>
                </p:oleObj>
              </mc:Choice>
              <mc:Fallback>
                <p:oleObj name="Munkalap" r:id="rId9" imgW="4084443" imgH="2514537" progId="Excel.Sheet.8">
                  <p:embed/>
                  <p:pic>
                    <p:nvPicPr>
                      <p:cNvPr id="15365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048" y="2826328"/>
                        <a:ext cx="4611915" cy="286009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18277" y="1886082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3999" y="3720895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Informatika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1979613" y="1484313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Gyakorlati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074737" y="373063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36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3487506"/>
              </p:ext>
            </p:extLst>
          </p:nvPr>
        </p:nvGraphicFramePr>
        <p:xfrm>
          <a:off x="366049" y="1019969"/>
          <a:ext cx="4325937" cy="283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2" name="Munkalap" r:id="rId3" imgW="4076789" imgH="2674620" progId="Excel.Sheet.8">
                  <p:embed/>
                </p:oleObj>
              </mc:Choice>
              <mc:Fallback>
                <p:oleObj name="Munkalap" r:id="rId3" imgW="4076789" imgH="2674620" progId="Excel.Sheet.8">
                  <p:embed/>
                  <p:pic>
                    <p:nvPicPr>
                      <p:cNvPr id="163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049" y="1019969"/>
                        <a:ext cx="4325937" cy="2832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920982"/>
              </p:ext>
            </p:extLst>
          </p:nvPr>
        </p:nvGraphicFramePr>
        <p:xfrm>
          <a:off x="3948055" y="1054100"/>
          <a:ext cx="5292839" cy="276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3" name="Munkalap" r:id="rId5" imgW="4114763" imgH="2217483" progId="Excel.Sheet.8">
                  <p:embed/>
                </p:oleObj>
              </mc:Choice>
              <mc:Fallback>
                <p:oleObj name="Munkalap" r:id="rId5" imgW="4114763" imgH="2217483" progId="Excel.Sheet.8">
                  <p:embed/>
                  <p:pic>
                    <p:nvPicPr>
                      <p:cNvPr id="16387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055" y="1054100"/>
                        <a:ext cx="5292839" cy="27638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594900"/>
              </p:ext>
            </p:extLst>
          </p:nvPr>
        </p:nvGraphicFramePr>
        <p:xfrm>
          <a:off x="4439689" y="2983977"/>
          <a:ext cx="4425950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4" name="Munkalap" r:id="rId7" imgW="4053828" imgH="2575696" progId="Excel.Sheet.8">
                  <p:embed/>
                </p:oleObj>
              </mc:Choice>
              <mc:Fallback>
                <p:oleObj name="Munkalap" r:id="rId7" imgW="4053828" imgH="2575696" progId="Excel.Sheet.8">
                  <p:embed/>
                  <p:pic>
                    <p:nvPicPr>
                      <p:cNvPr id="16388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39689" y="2983977"/>
                        <a:ext cx="4425950" cy="28098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84888" y="37163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8485908"/>
              </p:ext>
            </p:extLst>
          </p:nvPr>
        </p:nvGraphicFramePr>
        <p:xfrm>
          <a:off x="-164230" y="3008349"/>
          <a:ext cx="5301495" cy="273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665" name="Munkalap" r:id="rId9" imgW="4114763" imgH="2194654" progId="Excel.Sheet.8">
                  <p:embed/>
                </p:oleObj>
              </mc:Choice>
              <mc:Fallback>
                <p:oleObj name="Munkalap" r:id="rId9" imgW="4114763" imgH="2194654" progId="Excel.Sheet.8">
                  <p:embed/>
                  <p:pic>
                    <p:nvPicPr>
                      <p:cNvPr id="16389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4230" y="3008349"/>
                        <a:ext cx="5301495" cy="27384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28325" y="2216187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5217" y="4139677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Biológia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081330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7195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2970965"/>
              </p:ext>
            </p:extLst>
          </p:nvPr>
        </p:nvGraphicFramePr>
        <p:xfrm>
          <a:off x="393700" y="1181100"/>
          <a:ext cx="4221163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86" name="Munkalap" r:id="rId3" imgW="4053828" imgH="2423223" progId="Excel.Sheet.8">
                  <p:embed/>
                </p:oleObj>
              </mc:Choice>
              <mc:Fallback>
                <p:oleObj name="Munkalap" r:id="rId3" imgW="4053828" imgH="2423223" progId="Excel.Sheet.8">
                  <p:embed/>
                  <p:pic>
                    <p:nvPicPr>
                      <p:cNvPr id="1741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1181100"/>
                        <a:ext cx="4221163" cy="25193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3374065"/>
              </p:ext>
            </p:extLst>
          </p:nvPr>
        </p:nvGraphicFramePr>
        <p:xfrm>
          <a:off x="4135092" y="1181099"/>
          <a:ext cx="4896196" cy="251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87" name="Munkalap" r:id="rId5" imgW="4091802" imgH="2171825" progId="Excel.Sheet.8">
                  <p:embed/>
                </p:oleObj>
              </mc:Choice>
              <mc:Fallback>
                <p:oleObj name="Munkalap" r:id="rId5" imgW="4091802" imgH="2171825" progId="Excel.Sheet.8">
                  <p:embed/>
                  <p:pic>
                    <p:nvPicPr>
                      <p:cNvPr id="17411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092" y="1181099"/>
                        <a:ext cx="4896196" cy="251936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6101035"/>
              </p:ext>
            </p:extLst>
          </p:nvPr>
        </p:nvGraphicFramePr>
        <p:xfrm>
          <a:off x="4653739" y="3028972"/>
          <a:ext cx="3928003" cy="25478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88" name="Munkalap" r:id="rId7" imgW="4053828" imgH="2720277" progId="Excel.Sheet.8">
                  <p:embed/>
                </p:oleObj>
              </mc:Choice>
              <mc:Fallback>
                <p:oleObj name="Munkalap" r:id="rId7" imgW="4053828" imgH="2720277" progId="Excel.Sheet.8">
                  <p:embed/>
                  <p:pic>
                    <p:nvPicPr>
                      <p:cNvPr id="17412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3739" y="3028972"/>
                        <a:ext cx="3928003" cy="254789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194915"/>
              </p:ext>
            </p:extLst>
          </p:nvPr>
        </p:nvGraphicFramePr>
        <p:xfrm>
          <a:off x="432576" y="3077368"/>
          <a:ext cx="4111625" cy="245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89" name="Munkalap" r:id="rId9" imgW="4069135" imgH="2522147" progId="Excel.Sheet.8">
                  <p:embed/>
                </p:oleObj>
              </mc:Choice>
              <mc:Fallback>
                <p:oleObj name="Munkalap" r:id="rId9" imgW="4069135" imgH="2522147" progId="Excel.Sheet.8">
                  <p:embed/>
                  <p:pic>
                    <p:nvPicPr>
                      <p:cNvPr id="1741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576" y="3077368"/>
                        <a:ext cx="4111625" cy="24511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8229" y="2186043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35217" y="4089437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Fizika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403350" y="404813"/>
            <a:ext cx="6994525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6580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0593905"/>
              </p:ext>
            </p:extLst>
          </p:nvPr>
        </p:nvGraphicFramePr>
        <p:xfrm>
          <a:off x="355709" y="994651"/>
          <a:ext cx="4384411" cy="2707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710" name="Munkalap" r:id="rId3" imgW="4076789" imgH="2522147" progId="Excel.Sheet.8">
                  <p:embed/>
                </p:oleObj>
              </mc:Choice>
              <mc:Fallback>
                <p:oleObj name="Munkalap" r:id="rId3" imgW="4076789" imgH="2522147" progId="Excel.Sheet.8">
                  <p:embed/>
                  <p:pic>
                    <p:nvPicPr>
                      <p:cNvPr id="1843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5709" y="994651"/>
                        <a:ext cx="4384411" cy="27074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7741220"/>
              </p:ext>
            </p:extLst>
          </p:nvPr>
        </p:nvGraphicFramePr>
        <p:xfrm>
          <a:off x="3920935" y="1007563"/>
          <a:ext cx="5464028" cy="2681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711" name="Munkalap" r:id="rId5" imgW="4107109" imgH="2057400" progId="Excel.Sheet.8">
                  <p:embed/>
                </p:oleObj>
              </mc:Choice>
              <mc:Fallback>
                <p:oleObj name="Munkalap" r:id="rId5" imgW="4107109" imgH="2057400" progId="Excel.Sheet.8">
                  <p:embed/>
                  <p:pic>
                    <p:nvPicPr>
                      <p:cNvPr id="18435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0935" y="1007563"/>
                        <a:ext cx="5464028" cy="26816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0825759"/>
              </p:ext>
            </p:extLst>
          </p:nvPr>
        </p:nvGraphicFramePr>
        <p:xfrm>
          <a:off x="4829175" y="2837615"/>
          <a:ext cx="3839269" cy="29099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712" name="Munkalap" r:id="rId7" imgW="3642293" imgH="2789045" progId="Excel.Sheet.8">
                  <p:embed/>
                </p:oleObj>
              </mc:Choice>
              <mc:Fallback>
                <p:oleObj name="Munkalap" r:id="rId7" imgW="3642293" imgH="2789045" progId="Excel.Sheet.8">
                  <p:embed/>
                  <p:pic>
                    <p:nvPicPr>
                      <p:cNvPr id="18436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2837615"/>
                        <a:ext cx="3839269" cy="290996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889833"/>
              </p:ext>
            </p:extLst>
          </p:nvPr>
        </p:nvGraphicFramePr>
        <p:xfrm>
          <a:off x="477814" y="2971542"/>
          <a:ext cx="4140200" cy="2707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713" name="Munkalap" r:id="rId9" imgW="4038520" imgH="2628963" progId="Excel.Sheet.8">
                  <p:embed/>
                </p:oleObj>
              </mc:Choice>
              <mc:Fallback>
                <p:oleObj name="Munkalap" r:id="rId9" imgW="4038520" imgH="2628963" progId="Excel.Sheet.8">
                  <p:embed/>
                  <p:pic>
                    <p:nvPicPr>
                      <p:cNvPr id="1843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14" y="2971542"/>
                        <a:ext cx="4140200" cy="270743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76510" y="2275374"/>
            <a:ext cx="46166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 K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6510" y="4292600"/>
            <a:ext cx="461665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Kémia 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26853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Írásbeli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300788" y="1484313"/>
            <a:ext cx="1079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Szóbeli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1331913" y="476250"/>
            <a:ext cx="69945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vizsgatárgyanként </a:t>
            </a:r>
            <a:r>
              <a:rPr lang="hu-HU" sz="20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28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962303" y="260350"/>
            <a:ext cx="723582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Tények, számok a vizsgákról </a:t>
            </a: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395288" y="981075"/>
            <a:ext cx="8497192" cy="792163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</a:t>
            </a: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május-júniusában érettségi vizsgát tett </a:t>
            </a:r>
          </a:p>
          <a:p>
            <a:pPr marL="342900" indent="-342900" algn="ctr"/>
            <a:r>
              <a:rPr lang="hu-HU" sz="1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114.360 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110.625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106.907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109.275  </a:t>
            </a:r>
            <a:r>
              <a:rPr lang="hu-H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109.854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endParaRPr lang="hu-H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95536" y="3933056"/>
            <a:ext cx="8496944" cy="1871787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Érettségi bizonyítványt kapott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71.419  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69.257 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67.015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67.919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66.492</a:t>
            </a:r>
            <a:r>
              <a:rPr lang="hu-HU" sz="2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fő</a:t>
            </a:r>
            <a:endParaRPr lang="hu-HU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spcBef>
                <a:spcPct val="20000"/>
              </a:spcBef>
            </a:pP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Tanúsítványt </a:t>
            </a:r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kapott </a:t>
            </a:r>
          </a:p>
          <a:p>
            <a:pPr marL="342900" indent="-342900" algn="ctr">
              <a:spcBef>
                <a:spcPct val="20000"/>
              </a:spcBef>
            </a:pPr>
            <a:r>
              <a:rPr lang="hu-H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17.630 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17.752 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16.594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16.951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17.495 fő – </a:t>
            </a:r>
            <a:r>
              <a:rPr lang="hu-H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19.983   </a:t>
            </a:r>
            <a:r>
              <a:rPr lang="hu-HU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20.135  </a:t>
            </a:r>
            <a:r>
              <a:rPr lang="hu-HU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18.614  </a:t>
            </a:r>
            <a:r>
              <a:rPr lang="hu-HU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18.867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19.480 vizsgáról</a:t>
            </a:r>
          </a:p>
          <a:p>
            <a:pPr marL="342900" indent="-342900" algn="ctr">
              <a:spcBef>
                <a:spcPct val="20000"/>
              </a:spcBef>
            </a:pP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476421" y="1925710"/>
            <a:ext cx="8497192" cy="1801812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/>
            <a:r>
              <a:rPr lang="hu-H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 összes értékelt tantárgyi vizsga: </a:t>
            </a:r>
          </a:p>
          <a:p>
            <a:pPr marL="342900" indent="-342900" algn="ctr"/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459.183 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439.365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417.841 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421.448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419.331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/>
            <a:r>
              <a:rPr lang="hu-H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középszintű tantárgyi </a:t>
            </a:r>
            <a:r>
              <a:rPr lang="hu-H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373.289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359.372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344.206  </a:t>
            </a:r>
            <a:r>
              <a:rPr lang="hu-HU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347.163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340.207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emelt szintű tantárgyi </a:t>
            </a:r>
            <a:r>
              <a:rPr lang="hu-HU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42.367  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42.936  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40.832 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40.775 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43.143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ct val="10000"/>
              </a:spcBef>
            </a:pPr>
            <a:r>
              <a:rPr lang="hu-HU" sz="1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korábbi vizsgaeredmények </a:t>
            </a:r>
            <a:r>
              <a:rPr lang="hu-HU" sz="16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beszámítása: </a:t>
            </a:r>
            <a:r>
              <a:rPr lang="hu-HU" sz="12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43.527  </a:t>
            </a:r>
            <a:r>
              <a:rPr lang="hu-HU" sz="14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37.057  </a:t>
            </a:r>
            <a:r>
              <a:rPr lang="hu-HU" sz="16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32.803  </a:t>
            </a:r>
            <a:r>
              <a:rPr lang="hu-H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33.510  </a:t>
            </a:r>
            <a:r>
              <a:rPr lang="hu-H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35.981</a:t>
            </a:r>
            <a:endParaRPr lang="hu-H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2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1217400"/>
              </p:ext>
            </p:extLst>
          </p:nvPr>
        </p:nvGraphicFramePr>
        <p:xfrm>
          <a:off x="-203200" y="647700"/>
          <a:ext cx="4024313" cy="257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1" name="Munkalap" r:id="rId3" imgW="4030867" imgH="2583305" progId="Excel.Sheet.8">
                  <p:embed/>
                </p:oleObj>
              </mc:Choice>
              <mc:Fallback>
                <p:oleObj name="Munkalap" r:id="rId3" imgW="4030867" imgH="2583305" progId="Excel.Sheet.8">
                  <p:embed/>
                  <p:pic>
                    <p:nvPicPr>
                      <p:cNvPr id="1945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03200" y="647700"/>
                        <a:ext cx="4024313" cy="2571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0057281"/>
              </p:ext>
            </p:extLst>
          </p:nvPr>
        </p:nvGraphicFramePr>
        <p:xfrm>
          <a:off x="5185189" y="657225"/>
          <a:ext cx="3903249" cy="2502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2" name="Munkalap" r:id="rId5" imgW="4076789" imgH="2674620" progId="Excel.Sheet.8">
                  <p:embed/>
                </p:oleObj>
              </mc:Choice>
              <mc:Fallback>
                <p:oleObj name="Munkalap" r:id="rId5" imgW="4076789" imgH="2674620" progId="Excel.Sheet.8">
                  <p:embed/>
                  <p:pic>
                    <p:nvPicPr>
                      <p:cNvPr id="19459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5189" y="657225"/>
                        <a:ext cx="3903249" cy="25020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047377"/>
              </p:ext>
            </p:extLst>
          </p:nvPr>
        </p:nvGraphicFramePr>
        <p:xfrm>
          <a:off x="0" y="3697288"/>
          <a:ext cx="3890963" cy="250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3" name="Munkalap" r:id="rId7" imgW="4067067" imgH="2704944" progId="Excel.Sheet.8">
                  <p:embed/>
                </p:oleObj>
              </mc:Choice>
              <mc:Fallback>
                <p:oleObj name="Munkalap" r:id="rId7" imgW="4067067" imgH="2704944" progId="Excel.Sheet.8">
                  <p:embed/>
                  <p:pic>
                    <p:nvPicPr>
                      <p:cNvPr id="1946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97288"/>
                        <a:ext cx="3890963" cy="25019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5547393"/>
              </p:ext>
            </p:extLst>
          </p:nvPr>
        </p:nvGraphicFramePr>
        <p:xfrm>
          <a:off x="4874302" y="3697288"/>
          <a:ext cx="4297680" cy="2502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4" name="Munkalap" r:id="rId9" imgW="4267249" imgH="2544976" progId="Excel.Sheet.8">
                  <p:embed/>
                </p:oleObj>
              </mc:Choice>
              <mc:Fallback>
                <p:oleObj name="Munkalap" r:id="rId9" imgW="4267249" imgH="2544976" progId="Excel.Sheet.8">
                  <p:embed/>
                  <p:pic>
                    <p:nvPicPr>
                      <p:cNvPr id="19461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4302" y="3697288"/>
                        <a:ext cx="4297680" cy="250201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8489493"/>
              </p:ext>
            </p:extLst>
          </p:nvPr>
        </p:nvGraphicFramePr>
        <p:xfrm>
          <a:off x="2266733" y="2134633"/>
          <a:ext cx="4262638" cy="2562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525" name="Munkalap" r:id="rId11" imgW="4091802" imgH="2499318" progId="Excel.Sheet.8">
                  <p:embed/>
                </p:oleObj>
              </mc:Choice>
              <mc:Fallback>
                <p:oleObj name="Munkalap" r:id="rId11" imgW="4091802" imgH="2499318" progId="Excel.Sheet.8">
                  <p:embed/>
                  <p:pic>
                    <p:nvPicPr>
                      <p:cNvPr id="194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6733" y="2134633"/>
                        <a:ext cx="4262638" cy="25622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70340" y="1125538"/>
            <a:ext cx="28082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Olvasott szöveg értése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300788" y="1125538"/>
            <a:ext cx="20875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Nyelvhelyesség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0825" y="188913"/>
            <a:ext cx="84359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az angol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</a:t>
            </a:r>
            <a:r>
              <a:rPr lang="hu-H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51275" y="2565400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Íráskészség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6300788" y="4296827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Beszédkészség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826077" y="4296828"/>
            <a:ext cx="28813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Hallott szöveg értése</a:t>
            </a:r>
          </a:p>
        </p:txBody>
      </p:sp>
    </p:spTree>
    <p:extLst>
      <p:ext uri="{BB962C8B-B14F-4D97-AF65-F5344CB8AC3E}">
        <p14:creationId xmlns:p14="http://schemas.microsoft.com/office/powerpoint/2010/main" val="19489293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441832"/>
              </p:ext>
            </p:extLst>
          </p:nvPr>
        </p:nvGraphicFramePr>
        <p:xfrm>
          <a:off x="-84512" y="510381"/>
          <a:ext cx="4516813" cy="252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0" name="Munkalap" r:id="rId3" imgW="4114763" imgH="2385175" progId="Excel.Sheet.8">
                  <p:embed/>
                </p:oleObj>
              </mc:Choice>
              <mc:Fallback>
                <p:oleObj name="Munkalap" r:id="rId3" imgW="4114763" imgH="2385175" progId="Excel.Sheet.8">
                  <p:embed/>
                  <p:pic>
                    <p:nvPicPr>
                      <p:cNvPr id="2048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84512" y="510381"/>
                        <a:ext cx="4516813" cy="25257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225097"/>
              </p:ext>
            </p:extLst>
          </p:nvPr>
        </p:nvGraphicFramePr>
        <p:xfrm>
          <a:off x="4590784" y="487362"/>
          <a:ext cx="4302391" cy="252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1" name="Munkalap" r:id="rId5" imgW="4084443" imgH="2522147" progId="Excel.Sheet.8">
                  <p:embed/>
                </p:oleObj>
              </mc:Choice>
              <mc:Fallback>
                <p:oleObj name="Munkalap" r:id="rId5" imgW="4084443" imgH="2522147" progId="Excel.Sheet.8">
                  <p:embed/>
                  <p:pic>
                    <p:nvPicPr>
                      <p:cNvPr id="20483" name="Object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90784" y="487362"/>
                        <a:ext cx="4302391" cy="25257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9553152"/>
              </p:ext>
            </p:extLst>
          </p:nvPr>
        </p:nvGraphicFramePr>
        <p:xfrm>
          <a:off x="-145646" y="3638947"/>
          <a:ext cx="4639079" cy="252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2" name="Munkalap" r:id="rId7" imgW="4099456" imgH="2324016" progId="Excel.Sheet.8">
                  <p:embed/>
                </p:oleObj>
              </mc:Choice>
              <mc:Fallback>
                <p:oleObj name="Munkalap" r:id="rId7" imgW="4099456" imgH="2324016" progId="Excel.Sheet.8">
                  <p:embed/>
                  <p:pic>
                    <p:nvPicPr>
                      <p:cNvPr id="20484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5646" y="3638947"/>
                        <a:ext cx="4639079" cy="25257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9116337"/>
              </p:ext>
            </p:extLst>
          </p:nvPr>
        </p:nvGraphicFramePr>
        <p:xfrm>
          <a:off x="5227264" y="3618600"/>
          <a:ext cx="3665911" cy="2566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3" name="Munkalap" r:id="rId9" imgW="4038520" imgH="2956456" progId="Excel.Sheet.8">
                  <p:embed/>
                </p:oleObj>
              </mc:Choice>
              <mc:Fallback>
                <p:oleObj name="Munkalap" r:id="rId9" imgW="4038520" imgH="2956456" progId="Excel.Sheet.8">
                  <p:embed/>
                  <p:pic>
                    <p:nvPicPr>
                      <p:cNvPr id="20485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7264" y="3618600"/>
                        <a:ext cx="3665911" cy="256640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64250" y="38084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hu-H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3773757"/>
              </p:ext>
            </p:extLst>
          </p:nvPr>
        </p:nvGraphicFramePr>
        <p:xfrm>
          <a:off x="2586038" y="2105025"/>
          <a:ext cx="4011612" cy="254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44" name="Munkalap" r:id="rId11" imgW="4095822" imgH="2666943" progId="Excel.Sheet.8">
                  <p:embed/>
                </p:oleObj>
              </mc:Choice>
              <mc:Fallback>
                <p:oleObj name="Munkalap" r:id="rId11" imgW="4095822" imgH="2666943" progId="Excel.Sheet.8">
                  <p:embed/>
                  <p:pic>
                    <p:nvPicPr>
                      <p:cNvPr id="204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6038" y="2105025"/>
                        <a:ext cx="4011612" cy="254952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971550" y="1052513"/>
            <a:ext cx="28082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Olvasott szöveg értése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940425" y="1052513"/>
            <a:ext cx="20875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>
                <a:latin typeface="Arial" panose="020B0604020202020204" pitchFamily="34" charset="0"/>
                <a:cs typeface="Arial" panose="020B0604020202020204" pitchFamily="34" charset="0"/>
              </a:rPr>
              <a:t>Nyelvhelyesség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50825" y="188913"/>
            <a:ext cx="8642350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A vizsgarészek összehasonlítása a német nyelv emelt szintű vizsgáján </a:t>
            </a:r>
          </a:p>
          <a:p>
            <a:pPr algn="ctr">
              <a:defRPr/>
            </a:pPr>
            <a:r>
              <a:rPr lang="hu-H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2016.</a:t>
            </a:r>
            <a:r>
              <a:rPr lang="hu-H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33CC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sz="20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endParaRPr lang="hu-HU" sz="20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51275" y="2708275"/>
            <a:ext cx="1584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Íráskészség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795962" y="4219575"/>
            <a:ext cx="23764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Beszédkészség</a:t>
            </a:r>
          </a:p>
        </p:txBody>
      </p:sp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668743" y="4219575"/>
            <a:ext cx="28813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Hallott szöveg értése</a:t>
            </a:r>
          </a:p>
        </p:txBody>
      </p:sp>
    </p:spTree>
    <p:extLst>
      <p:ext uri="{BB962C8B-B14F-4D97-AF65-F5344CB8AC3E}">
        <p14:creationId xmlns:p14="http://schemas.microsoft.com/office/powerpoint/2010/main" val="1116956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692275" y="404813"/>
            <a:ext cx="619283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„Új” vizsgafajták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395536" y="1268761"/>
            <a:ext cx="8424936" cy="44644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hu-HU" sz="2800" b="1" dirty="0">
                <a:cs typeface="Arial" panose="020B0604020202020204" pitchFamily="34" charset="0"/>
              </a:rPr>
              <a:t>Vizsgaszámok mentességek nélkül: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7" name="Tábláza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001073"/>
              </p:ext>
            </p:extLst>
          </p:nvPr>
        </p:nvGraphicFramePr>
        <p:xfrm>
          <a:off x="539748" y="2205386"/>
          <a:ext cx="5328591" cy="2476565"/>
        </p:xfrm>
        <a:graphic>
          <a:graphicData uri="http://schemas.openxmlformats.org/drawingml/2006/table">
            <a:tbl>
              <a:tblPr/>
              <a:tblGrid>
                <a:gridCol w="1211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8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28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93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77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87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95890">
                <a:tc>
                  <a:txBody>
                    <a:bodyPr/>
                    <a:lstStyle/>
                    <a:p>
                      <a:pPr algn="l" fontAlgn="b"/>
                      <a:endParaRPr lang="hu-HU" sz="2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2015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2016</a:t>
                      </a:r>
                      <a:endParaRPr lang="hu-HU" sz="12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2017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2018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2019</a:t>
                      </a:r>
                      <a:endParaRPr lang="hu-HU" sz="18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Kiegészítő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4733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4899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4860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4679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4522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9408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Ismétlő</a:t>
                      </a:r>
                      <a:endParaRPr lang="hu-HU" sz="1600" b="1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8952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9295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8112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7746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Szintemelő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8520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8232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7397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7596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8072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089">
                <a:tc>
                  <a:txBody>
                    <a:bodyPr/>
                    <a:lstStyle/>
                    <a:p>
                      <a:pPr algn="l" fontAlgn="b"/>
                      <a:r>
                        <a:rPr lang="hu-HU" sz="1600" b="1" i="0" u="none" strike="noStrike" dirty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Előrehozott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000" b="0" i="0" u="none" strike="noStrike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34412</a:t>
                      </a:r>
                      <a:endParaRPr lang="hu-HU" sz="1000" b="0" i="0" u="none" strike="noStrike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200" b="0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32694</a:t>
                      </a:r>
                      <a:endParaRPr lang="hu-HU" sz="1200" b="0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32944</a:t>
                      </a:r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6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34741</a:t>
                      </a:r>
                      <a:endParaRPr lang="hu-HU" sz="1600" b="1" i="0" u="none" strike="noStrike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hu-HU" sz="1800" b="1" i="0" u="none" strike="noStrik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36921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223979964"/>
              </p:ext>
            </p:extLst>
          </p:nvPr>
        </p:nvGraphicFramePr>
        <p:xfrm>
          <a:off x="5868340" y="1196752"/>
          <a:ext cx="3275659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501042193"/>
              </p:ext>
            </p:extLst>
          </p:nvPr>
        </p:nvGraphicFramePr>
        <p:xfrm>
          <a:off x="5796137" y="1988840"/>
          <a:ext cx="302433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" name="Szövegdoboz 12"/>
          <p:cNvSpPr txBox="1"/>
          <p:nvPr/>
        </p:nvSpPr>
        <p:spPr>
          <a:xfrm>
            <a:off x="539552" y="5229200"/>
            <a:ext cx="80648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100" dirty="0" smtClean="0">
                <a:latin typeface="Arial" panose="020B0604020202020204" pitchFamily="34" charset="0"/>
                <a:cs typeface="Arial" pitchFamily="34" charset="0"/>
              </a:rPr>
              <a:t>Az érettségi vizsgaszabályzatnak az előrehozott érettségi vizsgákra vonatkozó  szabályozása 2014. január elsejével megváltozott.</a:t>
            </a:r>
            <a:endParaRPr lang="hu-HU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5304293"/>
              </p:ext>
            </p:extLst>
          </p:nvPr>
        </p:nvGraphicFramePr>
        <p:xfrm>
          <a:off x="6163220" y="1580452"/>
          <a:ext cx="3443785" cy="39888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17233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992208" y="75918"/>
            <a:ext cx="7164388" cy="70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800" b="1" dirty="0">
                <a:latin typeface="Arial" panose="020B0604020202020204" pitchFamily="34" charset="0"/>
                <a:cs typeface="Arial" panose="020B0604020202020204" pitchFamily="34" charset="0"/>
              </a:rPr>
              <a:t>Az előrehozott vizsgák adatai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577871" y="677058"/>
            <a:ext cx="7993062" cy="403225"/>
          </a:xfrm>
          <a:prstGeom prst="rect">
            <a:avLst/>
          </a:prstGeom>
          <a:solidFill>
            <a:srgbClr val="007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hu-HU" sz="2200" b="1" dirty="0">
                <a:solidFill>
                  <a:schemeClr val="bg1"/>
                </a:solidFill>
              </a:rPr>
              <a:t>Vizsgatárgyankénti vizsgaszámok mentességek nélkül: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graphicFrame>
        <p:nvGraphicFramePr>
          <p:cNvPr id="113842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592696"/>
              </p:ext>
            </p:extLst>
          </p:nvPr>
        </p:nvGraphicFramePr>
        <p:xfrm>
          <a:off x="4764505" y="1200389"/>
          <a:ext cx="4016852" cy="3312000"/>
        </p:xfrm>
        <a:graphic>
          <a:graphicData uri="http://schemas.openxmlformats.org/drawingml/2006/table">
            <a:tbl>
              <a:tblPr/>
              <a:tblGrid>
                <a:gridCol w="2559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0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3026  vizsga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hu-HU" sz="1400" b="1" i="0" u="none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  Darabszám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6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400" b="1" i="0" u="sng" strike="noStrike" kern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Emelt szint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502483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kémia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testnevelés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francia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4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……</a:t>
                      </a: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hu-H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8" name="Group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256850"/>
              </p:ext>
            </p:extLst>
          </p:nvPr>
        </p:nvGraphicFramePr>
        <p:xfrm>
          <a:off x="372979" y="1200389"/>
          <a:ext cx="4032747" cy="4536000"/>
        </p:xfrm>
        <a:graphic>
          <a:graphicData uri="http://schemas.openxmlformats.org/drawingml/2006/table">
            <a:tbl>
              <a:tblPr/>
              <a:tblGrid>
                <a:gridCol w="2808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33895 </a:t>
                      </a:r>
                      <a:r>
                        <a:rPr lang="hu-HU" sz="14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 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hu-HU" sz="14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Darabszám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t"/>
                      <a:r>
                        <a:rPr lang="hu-HU" sz="1400" b="1" i="0" u="sng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Középszint</a:t>
                      </a:r>
                    </a:p>
                  </a:txBody>
                  <a:tcPr marL="9525" marR="9525" marT="9525" marB="0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angol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14561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8353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német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magyar nyelv és irodalom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2046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történelem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matematika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informatika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biológia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földrajz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testnevelés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francia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egészségügy ismeretek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rendészet ismeretek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spanyol nyelv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fontAlgn="b"/>
                      <a:r>
                        <a:rPr lang="hu-HU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informatika ismeretek</a:t>
                      </a:r>
                    </a:p>
                  </a:txBody>
                  <a:tcPr marL="7620" marR="7620" marT="7620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4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 …..</a:t>
                      </a:r>
                      <a:endParaRPr lang="hu-HU" sz="14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endParaRPr lang="hu-HU" sz="1400" b="1" i="0" u="none" strike="noStrike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258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1449094" y="307388"/>
            <a:ext cx="6264275" cy="5762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Érettségi adminisztráció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65175" y="828675"/>
            <a:ext cx="7991475" cy="5059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érettségi szoftver fejlesztése</a:t>
            </a:r>
          </a:p>
          <a:p>
            <a:pPr marL="0" indent="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Az érettségi szoftver jelentős mértékű átalakítására nem volt szükség. </a:t>
            </a:r>
          </a:p>
          <a:p>
            <a:pPr marL="0" indent="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Néhány tipikus hiba az adminisztráció során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Korábbi vizsgaeredmények rögzítésének elmaradása, vagy nem megfelelő rögzítése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 nyelvvizsga egyenértékűség záradékok nem megfelelő rögzítése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SNI mentességgel megszerzett eredmények nem megfelelő adminisztrációja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iskolai módosítási kérelmek száma 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2015-ben: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1643 kérelem, 2257 vizsgázóra vonatkozóan (637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1106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2016-ben: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1814 kérelem, 1906 vizsgázóra vonatkozóan (685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2080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2017-ban: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1851 kérelem, 3170 vizsgázóra vonatkozóan (476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1032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2018-ben: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módosítása: 1820 kérelem, 2726 vizsgázóra vonatkozóan (497 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  alapadatok módosítása: 1105 kérelem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2019-ban: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Char char="-"/>
              <a:defRPr/>
            </a:pPr>
            <a:r>
              <a:rPr lang="hu-H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vizsgajelentkezések módosítása</a:t>
            </a:r>
            <a:r>
              <a:rPr lang="hu-HU" sz="1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1716 </a:t>
            </a:r>
            <a:r>
              <a:rPr lang="hu-H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kérelem</a:t>
            </a:r>
            <a:r>
              <a:rPr lang="hu-HU" sz="1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2595 </a:t>
            </a:r>
            <a:r>
              <a:rPr lang="hu-H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vizsgázóra </a:t>
            </a:r>
            <a:r>
              <a:rPr lang="hu-HU" sz="14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vonatkozóan (492 </a:t>
            </a:r>
            <a:r>
              <a:rPr lang="hu-H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iskola)</a:t>
            </a:r>
          </a:p>
          <a:p>
            <a:pPr marL="177800" indent="-177800">
              <a:lnSpc>
                <a:spcPct val="80000"/>
              </a:lnSpc>
              <a:spcBef>
                <a:spcPts val="432"/>
              </a:spcBef>
              <a:buFontTx/>
              <a:buNone/>
              <a:defRPr/>
            </a:pPr>
            <a:r>
              <a:rPr lang="hu-HU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alapadatok módosítása: 670 kérelem</a:t>
            </a: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 typeface="Arial" panose="020B0604020202020204" pitchFamily="34" charset="0"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>
              <a:lnSpc>
                <a:spcPct val="80000"/>
              </a:lnSpc>
              <a:buFontTx/>
              <a:buNone/>
              <a:defRPr/>
            </a:pPr>
            <a:endParaRPr lang="hu-HU" sz="1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3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2740025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Times New Roman" pitchFamily="18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63713" y="58738"/>
            <a:ext cx="56896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2400" b="1" dirty="0">
                <a:latin typeface="Arial" panose="020B0604020202020204" pitchFamily="34" charset="0"/>
                <a:cs typeface="Arial" panose="020B0604020202020204" pitchFamily="34" charset="0"/>
              </a:rPr>
              <a:t>Tanulói észrevételek</a:t>
            </a: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20591" y="441928"/>
            <a:ext cx="8785225" cy="59093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Az emelt szintű írásbeli dolgozatok javításával kapcsolatban tett tanulói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észrevételek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száma néhány vizsgatárgy esetében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hu-HU" sz="1200" dirty="0" smtClean="0">
                <a:latin typeface="Arial" pitchFamily="34" charset="0"/>
                <a:cs typeface="Arial" pitchFamily="34" charset="0"/>
              </a:rPr>
              <a:t>2015. – </a:t>
            </a:r>
            <a:r>
              <a:rPr lang="hu-H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2016. </a:t>
            </a:r>
            <a:r>
              <a:rPr lang="hu-HU" sz="1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2017. </a:t>
            </a:r>
            <a:r>
              <a:rPr lang="hu-HU" sz="16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2018. </a:t>
            </a:r>
            <a:r>
              <a:rPr lang="hu-H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hu-H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2019.</a:t>
            </a:r>
            <a:r>
              <a:rPr lang="hu-H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ábláza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178026"/>
              </p:ext>
            </p:extLst>
          </p:nvPr>
        </p:nvGraphicFramePr>
        <p:xfrm>
          <a:off x="420591" y="1039840"/>
          <a:ext cx="8375844" cy="4747306"/>
        </p:xfrm>
        <a:graphic>
          <a:graphicData uri="http://schemas.openxmlformats.org/drawingml/2006/table">
            <a:tbl>
              <a:tblPr/>
              <a:tblGrid>
                <a:gridCol w="192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8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8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9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04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9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18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3966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04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683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240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01692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187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37439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08104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336642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Vizsgatárgy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Beadványok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Írásbeli dolgozatok száma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b"/>
                      <a:r>
                        <a:rPr lang="hu-HU" sz="1200" b="1" i="0" u="none" strike="noStrike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%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Történelem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812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893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859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811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6384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6341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5655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5889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5937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12,72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9,23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15,79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14,59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13,66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Angol nyelv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473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370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475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493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9768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10178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10241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10562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11741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4,84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3,64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4,64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5,61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4,20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363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Biológia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604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697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594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664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5559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5429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5144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5063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5097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12,83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11,13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13,55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11,73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13,03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Matematika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348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483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443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450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396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3685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3766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3514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3339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3459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9,44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12,83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12,61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13,48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11,45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Német nyelv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2450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2312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2222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2123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2340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3,55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4,46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4,29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4,02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Magyar nyelv és irodalom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181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229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1904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1864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1705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1661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1617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12,29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9,09</a:t>
                      </a: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7,47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7,54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Informatika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134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164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157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270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1920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2048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1884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2158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2616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6,98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8,01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8,33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9,18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10,32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Kémia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357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367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411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448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3717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3694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3455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3268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3457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9,94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11,9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11,84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12,96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Fizika 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101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98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97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114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87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1356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1246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1192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1190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1074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7,45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7,87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8,14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9,58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8,10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1589">
                <a:tc>
                  <a:txBody>
                    <a:bodyPr/>
                    <a:lstStyle/>
                    <a:p>
                      <a:pPr algn="l" rtl="0" fontAlgn="b"/>
                      <a:r>
                        <a:rPr lang="hu-HU" sz="1200" b="1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Összesen</a:t>
                      </a: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3413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3239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3665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3713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8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40472</a:t>
                      </a:r>
                      <a:endParaRPr lang="hu-HU" sz="8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40862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38972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38937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41665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8,43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9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7,93</a:t>
                      </a:r>
                      <a:endParaRPr lang="hu-HU" sz="9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1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9,53</a:t>
                      </a:r>
                      <a:endParaRPr lang="hu-HU" sz="11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3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9,41</a:t>
                      </a:r>
                      <a:endParaRPr lang="hu-HU" sz="13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hu-HU" sz="1500" b="1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8,91</a:t>
                      </a:r>
                      <a:endParaRPr lang="hu-HU" sz="1500" b="1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6315" marR="6315" marT="6315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8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3059113" y="0"/>
            <a:ext cx="36576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hu-HU" sz="3600" b="1">
              <a:solidFill>
                <a:srgbClr val="D40026"/>
              </a:solidFill>
            </a:endParaRP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8677275" y="6367463"/>
            <a:ext cx="395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hu-H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250825" y="549275"/>
            <a:ext cx="8642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 tanulói észrevételek bírálatának eredménye</a:t>
            </a:r>
          </a:p>
        </p:txBody>
      </p:sp>
      <p:sp>
        <p:nvSpPr>
          <p:cNvPr id="31749" name="Text Box 99"/>
          <p:cNvSpPr txBox="1">
            <a:spLocks noChangeArrowheads="1"/>
          </p:cNvSpPr>
          <p:nvPr/>
        </p:nvSpPr>
        <p:spPr bwMode="auto">
          <a:xfrm>
            <a:off x="323528" y="5445224"/>
            <a:ext cx="8604448" cy="3416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A javítás „minősége” állandó, nem változott az egyes vizsgaidőszakokban.</a:t>
            </a:r>
            <a:endParaRPr lang="hu-H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7685" name="Group 1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728137"/>
              </p:ext>
            </p:extLst>
          </p:nvPr>
        </p:nvGraphicFramePr>
        <p:xfrm>
          <a:off x="539750" y="1484313"/>
          <a:ext cx="8032778" cy="3888432"/>
        </p:xfrm>
        <a:graphic>
          <a:graphicData uri="http://schemas.openxmlformats.org/drawingml/2006/table">
            <a:tbl>
              <a:tblPr/>
              <a:tblGrid>
                <a:gridCol w="11785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37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4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12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u-H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Az eredeti értékelés helybenhagyva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emelkedés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Pontszám csökkenés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28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2013.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27,8 %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2014.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29,2 %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2015.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27,4 %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2016.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26,3 %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1,6 %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2017.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23,5 %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75,5 %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2018.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28,9 %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70,3 %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0,7 %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2019.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29,1 %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69,5 %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hu-HU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1,4 </a:t>
                      </a:r>
                      <a:r>
                        <a:rPr kumimoji="0" lang="hu-H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áció.potx" id="{C8D4DD39-FC0C-45AF-B26F-0698854920F6}" vid="{078A9908-FF25-47B9-A2B2-B4C483ACC14D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Alapértelmezett terv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Alapértelmezett terv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Lendület">
    <a:fillStyleLst>
      <a:solidFill>
        <a:schemeClr val="phClr"/>
      </a:solidFill>
      <a:gradFill rotWithShape="1">
        <a:gsLst>
          <a:gs pos="0">
            <a:schemeClr val="phClr">
              <a:tint val="10000"/>
              <a:satMod val="300000"/>
            </a:schemeClr>
          </a:gs>
          <a:gs pos="34000">
            <a:schemeClr val="phClr">
              <a:tint val="13500"/>
              <a:satMod val="250000"/>
            </a:schemeClr>
          </a:gs>
          <a:gs pos="100000">
            <a:schemeClr val="phClr">
              <a:tint val="60000"/>
              <a:satMod val="200000"/>
            </a:schemeClr>
          </a:gs>
        </a:gsLst>
        <a:path path="circle">
          <a:fillToRect l="50000" t="155000" r="50000" b="-55000"/>
        </a:path>
      </a:gradFill>
      <a:gradFill rotWithShape="1">
        <a:gsLst>
          <a:gs pos="0">
            <a:schemeClr val="phClr">
              <a:tint val="60000"/>
              <a:satMod val="160000"/>
            </a:schemeClr>
          </a:gs>
          <a:gs pos="46000">
            <a:schemeClr val="phClr">
              <a:tint val="86000"/>
              <a:satMod val="160000"/>
            </a:schemeClr>
          </a:gs>
          <a:gs pos="100000">
            <a:schemeClr val="phClr">
              <a:shade val="40000"/>
              <a:satMod val="160000"/>
            </a:schemeClr>
          </a:gs>
        </a:gsLst>
        <a:path path="circle">
          <a:fillToRect l="50000" t="155000" r="50000" b="-55000"/>
        </a:path>
      </a:gradFill>
    </a:fillStyleLst>
    <a:lnStyleLst>
      <a:ln w="9525" cap="flat" cmpd="sng" algn="ctr">
        <a:solidFill>
          <a:schemeClr val="phClr">
            <a:satMod val="120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63500" dist="25400" dir="14700000" algn="t" rotWithShape="0">
            <a:srgbClr val="000000">
              <a:alpha val="5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</a:effectStyle>
      <a:effectStyle>
        <a:effectLst>
          <a:outerShdw blurRad="50800" dist="38100" dir="14700000" algn="t" rotWithShape="0">
            <a:srgbClr val="000000">
              <a:alpha val="60000"/>
            </a:srgbClr>
          </a:outerShdw>
        </a:effectLst>
        <a:scene3d>
          <a:camera prst="orthographicFront" fov="0">
            <a:rot lat="0" lon="0" rev="0"/>
          </a:camera>
          <a:lightRig rig="contrasting" dir="t">
            <a:rot lat="0" lon="0" rev="3600000"/>
          </a:lightRig>
        </a:scene3d>
        <a:sp3d prstMaterial="plastic">
          <a:bevelT w="127000" h="38200" prst="relaxedInset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63A31BCF02CD1147A797C06A0EC047C6" ma:contentTypeVersion="2" ma:contentTypeDescription="Új dokumentum létrehozása." ma:contentTypeScope="" ma:versionID="35c3b02466a13777cc8df04c2175910b">
  <xsd:schema xmlns:xsd="http://www.w3.org/2001/XMLSchema" xmlns:xs="http://www.w3.org/2001/XMLSchema" xmlns:p="http://schemas.microsoft.com/office/2006/metadata/properties" xmlns:ns2="8a866707-41e7-4207-aa93-2b9142105529" targetNamespace="http://schemas.microsoft.com/office/2006/metadata/properties" ma:root="true" ma:fieldsID="02f78947ce9ee1c1cbf2b32bce8f4b2d" ns2:_="">
    <xsd:import namespace="8a866707-41e7-4207-aa93-2b9142105529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866707-41e7-4207-aa93-2b914210552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kumentumazonosító értéke" ma:description="Az elemhez rendelt dokumentumazonosító értéke." ma:internalName="_dlc_DocId" ma:readOnly="true">
      <xsd:simpleType>
        <xsd:restriction base="dms:Text"/>
      </xsd:simpleType>
    </xsd:element>
    <xsd:element name="_dlc_DocIdUrl" ma:index="9" nillable="true" ma:displayName="Dokumentumazonosító" ma:description="Állandó hivatkozás a dokumentumra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D46D194-DBDE-4571-A2D8-14F2D422214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A83CBC96-86A7-49CB-AA0F-97BFADD1FF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866707-41e7-4207-aa93-2b91421055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C89D2D-0897-42DB-9D07-197F898FA8E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C9E905C-2259-4694-B5AF-8664F2F6074A}">
  <ds:schemaRefs>
    <ds:schemaRef ds:uri="8a866707-41e7-4207-aa93-2b9142105529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gyorsadatok_2017_maj_jun_uj sablon</Template>
  <TotalTime>6437</TotalTime>
  <Words>2552</Words>
  <Application>Microsoft Office PowerPoint</Application>
  <PresentationFormat>Diavetítés a képernyőre (4:3 oldalarány)</PresentationFormat>
  <Paragraphs>1294</Paragraphs>
  <Slides>41</Slides>
  <Notes>14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Beágyazott OLE kiszolgálók</vt:lpstr>
      </vt:variant>
      <vt:variant>
        <vt:i4>3</vt:i4>
      </vt:variant>
      <vt:variant>
        <vt:lpstr>Diacímek</vt:lpstr>
      </vt:variant>
      <vt:variant>
        <vt:i4>41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Times New Roman CE</vt:lpstr>
      <vt:lpstr>Office-téma</vt:lpstr>
      <vt:lpstr>Munkalap</vt:lpstr>
      <vt:lpstr>Diagram</vt:lpstr>
      <vt:lpstr>Microsoft Excel 97–2003-as munkalap</vt:lpstr>
      <vt:lpstr>ÉRETTSÉGI  2019. MÁJUS-JÚNIUS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Az eredményekről…</vt:lpstr>
      <vt:lpstr>Érettségi vizsgaeredmények</vt:lpstr>
      <vt:lpstr>Az érettségi osztályzatok vizsgatárgyankénti átlagai (középszint)</vt:lpstr>
      <vt:lpstr>Vizsgatárgyankénti érettségi átlagok  %-ban (középszint)</vt:lpstr>
      <vt:lpstr>Az érettségi osztályzatok vizsgatárgyankénti átlagai – szakmai vizsgatárgyak (középszint)</vt:lpstr>
      <vt:lpstr>Az érettségi osztályzatok vizsgatárgyankénti átlagai – szakmai vizsgatárgyak (középszint)</vt:lpstr>
      <vt:lpstr>Az érettségi osztályzatok vizsgatárgyankénti átlagai – szakmai vizsgatárgyak (középszint)</vt:lpstr>
      <vt:lpstr>Az érettségi osztályzatok vizsgatárgyankénti átlagai – szakmai vizsgatárgyak (emelt szint)</vt:lpstr>
      <vt:lpstr>Az érettségi osztályzatok vizsgatárgyankénti átlagai – szakmai vizsgatárgyak (emelt szint)</vt:lpstr>
      <vt:lpstr>A korábbi vizsgarendszer és a középszintű vizsgák osztályzatainak összehasonlítása  korábbi vizsgarendszer  2015. – 2016. – 2017. – 2018. – 2019.</vt:lpstr>
      <vt:lpstr>PowerPoint-bemutató</vt:lpstr>
      <vt:lpstr>PowerPoint-bemutató</vt:lpstr>
      <vt:lpstr>PowerPoint-bemutató</vt:lpstr>
      <vt:lpstr>PowerPoint-bemutató</vt:lpstr>
      <vt:lpstr>PowerPoint-bemutató</vt:lpstr>
      <vt:lpstr>* Korábbi vizsgaidőszakokban „szakközépiskola” ** Két éves érettségire felkészítő képzés </vt:lpstr>
      <vt:lpstr>Az egyes vizsgázói rétegek átlageredményeinek összehasonlítása  %-ban, emelt szinten 2017. – 2018. – 2019.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okev.hu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PREZENTÁCIÓ CÍMSOR</dc:title>
  <dc:creator>Vaszil Orsolya</dc:creator>
  <cp:lastModifiedBy>Darnai Mária</cp:lastModifiedBy>
  <cp:revision>649</cp:revision>
  <dcterms:created xsi:type="dcterms:W3CDTF">2017-06-22T09:21:28Z</dcterms:created>
  <dcterms:modified xsi:type="dcterms:W3CDTF">2019-07-22T07:37:17Z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0x01010063A31BCF02CD1147A797C06A0EC047C6</vt:lpwstr>
  </property>
</Properties>
</file>